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4"/>
  </p:notesMasterIdLst>
  <p:sldIdLst>
    <p:sldId id="304" r:id="rId3"/>
    <p:sldId id="271" r:id="rId4"/>
    <p:sldId id="290" r:id="rId5"/>
    <p:sldId id="291" r:id="rId6"/>
    <p:sldId id="292" r:id="rId7"/>
    <p:sldId id="305" r:id="rId8"/>
    <p:sldId id="306" r:id="rId9"/>
    <p:sldId id="293" r:id="rId10"/>
    <p:sldId id="265" r:id="rId11"/>
    <p:sldId id="257" r:id="rId12"/>
    <p:sldId id="262" r:id="rId13"/>
    <p:sldId id="294" r:id="rId14"/>
    <p:sldId id="263" r:id="rId15"/>
    <p:sldId id="268" r:id="rId16"/>
    <p:sldId id="295" r:id="rId17"/>
    <p:sldId id="296" r:id="rId18"/>
    <p:sldId id="270" r:id="rId19"/>
    <p:sldId id="303" r:id="rId20"/>
    <p:sldId id="297" r:id="rId21"/>
    <p:sldId id="298" r:id="rId22"/>
    <p:sldId id="259" r:id="rId23"/>
    <p:sldId id="281" r:id="rId24"/>
    <p:sldId id="282" r:id="rId25"/>
    <p:sldId id="283" r:id="rId26"/>
    <p:sldId id="285" r:id="rId27"/>
    <p:sldId id="302" r:id="rId28"/>
    <p:sldId id="286" r:id="rId29"/>
    <p:sldId id="287" r:id="rId30"/>
    <p:sldId id="301" r:id="rId31"/>
    <p:sldId id="288" r:id="rId32"/>
    <p:sldId id="277" r:id="rId33"/>
    <p:sldId id="258" r:id="rId34"/>
    <p:sldId id="278" r:id="rId35"/>
    <p:sldId id="279" r:id="rId36"/>
    <p:sldId id="289" r:id="rId37"/>
    <p:sldId id="269" r:id="rId38"/>
    <p:sldId id="307" r:id="rId39"/>
    <p:sldId id="308" r:id="rId40"/>
    <p:sldId id="309" r:id="rId41"/>
    <p:sldId id="310" r:id="rId42"/>
    <p:sldId id="311" r:id="rId4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00"/>
    <a:srgbClr val="03030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231" autoAdjust="0"/>
    <p:restoredTop sz="80396" autoAdjust="0"/>
  </p:normalViewPr>
  <p:slideViewPr>
    <p:cSldViewPr>
      <p:cViewPr varScale="1">
        <p:scale>
          <a:sx n="58" d="100"/>
          <a:sy n="58" d="100"/>
        </p:scale>
        <p:origin x="-666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7EA189-08BD-4FE8-B3C6-CFB352C770D0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DBEC55-0035-4AD5-B5AC-735FCB0C466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273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저희는 지난 </a:t>
            </a:r>
            <a:r>
              <a:rPr lang="en-US" altLang="ko-KR" dirty="0" smtClean="0"/>
              <a:t>4</a:t>
            </a:r>
            <a:r>
              <a:rPr lang="ko-KR" altLang="en-US" dirty="0" smtClean="0"/>
              <a:t>월 우리는 가슴 아픈 일을 겪었습니다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7528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저희는 고민했습니다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우리 각자 자신의 안녕만을 위해서 달려가는 것만으로 우리의 삶은 가치 있는가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우리가 생업에 종사할 때에 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누군가는 이 세상의 문제해결을 위해 싸워야 한다면</a:t>
            </a:r>
            <a:r>
              <a:rPr lang="en-US" altLang="ko-KR" baseline="0" dirty="0" smtClean="0"/>
              <a:t>,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우리도 그에 대한 책임을 나눠야 하지 않을까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baseline="0" dirty="0" smtClean="0"/>
              <a:t>어떻게 책임을 나누고 동참할 것인가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어떻게 하면 많은 사람들이 함께 동참할 것인가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사회에 무엇이 필요할까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325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그렇게 저희 기부 유통 플랫폼 </a:t>
            </a:r>
            <a:r>
              <a:rPr lang="ko-KR" altLang="en-US" dirty="0" err="1" smtClean="0">
                <a:solidFill>
                  <a:srgbClr val="FF0000"/>
                </a:solidFill>
              </a:rPr>
              <a:t>아이엠은</a:t>
            </a:r>
            <a:r>
              <a:rPr lang="ko-KR" altLang="en-US" dirty="0" smtClean="0">
                <a:solidFill>
                  <a:srgbClr val="FF0000"/>
                </a:solidFill>
              </a:rPr>
              <a:t> 시작됐습니다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기부가 단순한 선행이 아니라 자신의 가치관을 표현하는 수단이라는 의미에서 </a:t>
            </a:r>
            <a:r>
              <a:rPr lang="ko-KR" altLang="en-US" dirty="0" err="1" smtClean="0">
                <a:solidFill>
                  <a:srgbClr val="FF0000"/>
                </a:solidFill>
              </a:rPr>
              <a:t>이름지은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r>
              <a:rPr lang="ko-KR" altLang="en-US" dirty="0" err="1" smtClean="0">
                <a:solidFill>
                  <a:srgbClr val="FF0000"/>
                </a:solidFill>
              </a:rPr>
              <a:t>아이엠은</a:t>
            </a:r>
            <a:r>
              <a:rPr lang="ko-KR" altLang="en-US" dirty="0" smtClean="0">
                <a:solidFill>
                  <a:srgbClr val="FF0000"/>
                </a:solidFill>
              </a:rPr>
              <a:t> 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후원자와 </a:t>
            </a:r>
            <a:r>
              <a:rPr lang="en-US" altLang="ko-KR" dirty="0" smtClean="0">
                <a:solidFill>
                  <a:srgbClr val="FF0000"/>
                </a:solidFill>
              </a:rPr>
              <a:t>3</a:t>
            </a:r>
            <a:r>
              <a:rPr lang="ko-KR" altLang="en-US" dirty="0" smtClean="0">
                <a:solidFill>
                  <a:srgbClr val="FF0000"/>
                </a:solidFill>
              </a:rPr>
              <a:t>섹터 단체를 연결해주는 플랫폼 서비스 회사입니다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rgbClr val="FF0000"/>
                </a:solidFill>
              </a:rPr>
              <a:t>이 플랫폼을 통해서 </a:t>
            </a:r>
            <a:r>
              <a:rPr lang="en-US" altLang="ko-KR" dirty="0" smtClean="0">
                <a:solidFill>
                  <a:srgbClr val="FF0000"/>
                </a:solidFill>
              </a:rPr>
              <a:t>‘</a:t>
            </a:r>
            <a:r>
              <a:rPr lang="ko-KR" altLang="en-US" dirty="0" smtClean="0">
                <a:solidFill>
                  <a:srgbClr val="FF0000"/>
                </a:solidFill>
              </a:rPr>
              <a:t>모든 사람들이 사회적 가치에 힘쓰고 있는 단체에 적어도 하나씩 참여하는 세상</a:t>
            </a:r>
            <a:r>
              <a:rPr lang="en-US" altLang="ko-KR" dirty="0" smtClean="0">
                <a:solidFill>
                  <a:srgbClr val="FF0000"/>
                </a:solidFill>
              </a:rPr>
              <a:t>’</a:t>
            </a:r>
            <a:r>
              <a:rPr lang="ko-KR" altLang="en-US" dirty="0" smtClean="0">
                <a:solidFill>
                  <a:srgbClr val="FF0000"/>
                </a:solidFill>
              </a:rPr>
              <a:t>을 만드는 것이 저희의 미션입니다</a:t>
            </a:r>
            <a:r>
              <a:rPr lang="en-US" altLang="ko-KR" dirty="0" smtClean="0">
                <a:solidFill>
                  <a:srgbClr val="FF0000"/>
                </a:solidFill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>
              <a:solidFill>
                <a:srgbClr val="FF0000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 smtClean="0">
                <a:solidFill>
                  <a:schemeClr val="tx1"/>
                </a:solidFill>
              </a:rPr>
              <a:t>3</a:t>
            </a:r>
            <a:r>
              <a:rPr lang="ko-KR" altLang="en-US" dirty="0" smtClean="0">
                <a:solidFill>
                  <a:schemeClr val="tx1"/>
                </a:solidFill>
              </a:rPr>
              <a:t>섹터가 겪는 문제의 원인들을 저희 플랫폼을</a:t>
            </a:r>
            <a:r>
              <a:rPr lang="ko-KR" altLang="en-US" baseline="0" dirty="0" smtClean="0">
                <a:solidFill>
                  <a:schemeClr val="tx1"/>
                </a:solidFill>
              </a:rPr>
              <a:t> 통해 </a:t>
            </a:r>
            <a:r>
              <a:rPr lang="ko-KR" altLang="en-US" dirty="0" smtClean="0">
                <a:solidFill>
                  <a:schemeClr val="tx1"/>
                </a:solidFill>
              </a:rPr>
              <a:t>해결하면서</a:t>
            </a:r>
            <a:endParaRPr lang="en-US" altLang="ko-KR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>
                <a:solidFill>
                  <a:schemeClr val="tx1"/>
                </a:solidFill>
              </a:rPr>
              <a:t>많은 시민들을 단체와 연결해줘 </a:t>
            </a:r>
            <a:r>
              <a:rPr lang="en-US" altLang="ko-KR" baseline="0" dirty="0" smtClean="0">
                <a:solidFill>
                  <a:schemeClr val="tx1"/>
                </a:solidFill>
              </a:rPr>
              <a:t>3</a:t>
            </a:r>
            <a:r>
              <a:rPr lang="ko-KR" altLang="en-US" baseline="0" dirty="0" smtClean="0">
                <a:solidFill>
                  <a:schemeClr val="tx1"/>
                </a:solidFill>
              </a:rPr>
              <a:t>섹터의 생태계를 조성하고자 합니다</a:t>
            </a:r>
            <a:r>
              <a:rPr lang="en-US" altLang="ko-KR" baseline="0" dirty="0" smtClean="0">
                <a:solidFill>
                  <a:schemeClr val="tx1"/>
                </a:solidFill>
              </a:rPr>
              <a:t>.</a:t>
            </a:r>
            <a:endParaRPr lang="en-US" altLang="ko-KR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457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먼저 문제를 찾아보겠습니다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여기 기부를 하지 않는 한 시민이 있습니다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왜 </a:t>
            </a:r>
            <a:r>
              <a:rPr lang="ko-KR" altLang="en-US" baseline="0" dirty="0" err="1" smtClean="0"/>
              <a:t>안하는걸까</a:t>
            </a:r>
            <a:r>
              <a:rPr lang="en-US" altLang="ko-KR" baseline="0" dirty="0" smtClean="0"/>
              <a:t>?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후원을 막고 있는 모든 원인들을 정리해 보겠습니다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1. </a:t>
            </a:r>
            <a:r>
              <a:rPr lang="ko-KR" altLang="en-US" baseline="0" dirty="0" smtClean="0"/>
              <a:t>구조적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대부분의 기부는 동정에 의한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때문에 이슈를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보고 일시적인 기부가 대부분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우리나라 사람들에게 기부란 아직 그런 것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때문에 특정분야에 몰리는 경향이 잘 </a:t>
            </a:r>
            <a:r>
              <a:rPr lang="ko-KR" altLang="en-US" baseline="0" dirty="0" err="1" smtClean="0"/>
              <a:t>나타내고있다</a:t>
            </a:r>
            <a:r>
              <a:rPr lang="en-US" altLang="ko-KR" baseline="0" dirty="0" smtClean="0"/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62480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2. </a:t>
            </a:r>
            <a:r>
              <a:rPr lang="ko-KR" altLang="en-US" baseline="0" dirty="0" smtClean="0"/>
              <a:t>단체의 문제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3. </a:t>
            </a:r>
            <a:r>
              <a:rPr lang="ko-KR" altLang="en-US" baseline="0" dirty="0" smtClean="0"/>
              <a:t>기타 개인의 문제</a:t>
            </a:r>
            <a:endParaRPr lang="ko-KR" altLang="en-US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96728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문제의 원인을 정리를 해보자면 이렇습니다</a:t>
            </a:r>
            <a:r>
              <a:rPr lang="en-US" altLang="ko-KR" baseline="0" dirty="0" smtClean="0"/>
              <a:t>.</a:t>
            </a:r>
          </a:p>
          <a:p>
            <a:pPr fontAlgn="base" latinLnBrk="1"/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첫째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시민들의 기부금에 대한 부담감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둘째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투명성에 대한 의구심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셋째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재정악화로 인한 질 낮은 홍보상황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10951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앞서 파악한 문제의 원인을 해결함과 동시에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후원자들에게 새로운 가치를 창출해주는 저희의 플랫폼을 소개합니다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기부는 일시적인 동정에 의한 것이 아니라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자신의 가치관을 찾고 표현하는 수단입니다</a:t>
            </a:r>
            <a:r>
              <a:rPr lang="en-US" altLang="ko-KR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사용자는 저희가 제공하는</a:t>
            </a:r>
            <a:r>
              <a:rPr lang="ko-KR" altLang="en-US" baseline="0" dirty="0" smtClean="0"/>
              <a:t> 테스트 내의</a:t>
            </a:r>
            <a:r>
              <a:rPr lang="ko-KR" altLang="en-US" dirty="0" smtClean="0"/>
              <a:t> 몇몇 문항들을 통해서</a:t>
            </a:r>
            <a:endParaRPr lang="en-US" altLang="ko-KR" dirty="0" smtClean="0"/>
          </a:p>
          <a:p>
            <a:pPr fontAlgn="base" latinLnBrk="1"/>
            <a:r>
              <a:rPr lang="ko-KR" altLang="en-US" dirty="0" smtClean="0"/>
              <a:t>자신의 가치관과 맞는 몇 개를 단체를 </a:t>
            </a:r>
            <a:r>
              <a:rPr lang="ko-KR" altLang="en-US" dirty="0" err="1" smtClean="0"/>
              <a:t>추천받습니다</a:t>
            </a:r>
            <a:r>
              <a:rPr lang="en-US" altLang="ko-KR" dirty="0" smtClean="0"/>
              <a:t>.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base" latinLnBrk="1"/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각 단체의 요약된 정보를 살펴보고 최종적인 결정은 후원자에게 맡깁니다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83557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운영비지정제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모집 비용 충당 비율에 대한 규정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제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13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따르면 기부금품의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15%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 운영비로 사용함</a:t>
            </a:r>
            <a:endParaRPr lang="en-US" altLang="ko-K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대다수의 시민들이 몰라서 얼마나 전달되는지 의구심 갖는다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그런데 이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15%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운영비가 부족해 미션수행에 어려움을 겪는 단체도 있음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앞선 커뮤니티에서 많은 피드백을 통해 운영비에 부족 대한 문제의식이 생긴 시민들이 기부금에서 운영비를 직접 더 지정할 수 있는 창구를 마련함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최소 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15</a:t>
            </a:r>
            <a:r>
              <a:rPr lang="ko-KR" alt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퍼센트를 쓴다고 명시함으로 투명도를 높이고</a:t>
            </a:r>
            <a:r>
              <a:rPr lang="en-US" altLang="ko-K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더 많은 운영비를 </a:t>
            </a:r>
            <a:r>
              <a:rPr lang="ko-KR" alt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조달받을</a:t>
            </a:r>
            <a:r>
              <a:rPr lang="ko-KR" alt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수 있도록 마련하는 것</a:t>
            </a:r>
            <a:r>
              <a:rPr lang="en-US" altLang="ko-K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940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 수입원은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섹터 단체에게</a:t>
            </a:r>
            <a:endParaRPr lang="en-US" altLang="ko-KR" sz="120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홍보 및 수용자 관리를 대행해주는 명목으로 받는 </a:t>
            </a:r>
            <a:r>
              <a:rPr lang="ko-KR" altLang="en-US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앱</a:t>
            </a:r>
            <a:r>
              <a:rPr lang="ko-KR" alt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사용료</a:t>
            </a:r>
            <a:endParaRPr lang="ko-KR" alt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4252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96334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일반 시민들이 선호하는 기부방법에 대해 알아보았습니다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일위가 </a:t>
            </a:r>
            <a:r>
              <a:rPr lang="ko-KR" altLang="en-US" dirty="0" err="1" smtClean="0"/>
              <a:t>마일리지</a:t>
            </a:r>
            <a:r>
              <a:rPr lang="ko-KR" altLang="en-US" dirty="0" smtClean="0"/>
              <a:t> 기타포인트 기부인데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이유는 번거롭지 않고 금액 부담감이 없어서이다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이걸로 기부자들은 간단하고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편한방식의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부담감이 없는 한도내의 기부를 선호한다는 것을 알 </a:t>
            </a:r>
            <a:r>
              <a:rPr lang="ko-KR" altLang="en-US" dirty="0" err="1" smtClean="0"/>
              <a:t>수있다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963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모두가 한마음으로 기도했지만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많은 아이들이 가족의 품으로 돌아가지 못했습니다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713517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조사결과 </a:t>
            </a:r>
            <a:r>
              <a:rPr lang="en-US" altLang="ko-KR" dirty="0" smtClean="0"/>
              <a:t>10</a:t>
            </a:r>
            <a:r>
              <a:rPr lang="ko-KR" altLang="en-US" dirty="0" smtClean="0"/>
              <a:t>명중 </a:t>
            </a:r>
            <a:r>
              <a:rPr lang="en-US" altLang="ko-KR" dirty="0" smtClean="0"/>
              <a:t>6</a:t>
            </a:r>
            <a:r>
              <a:rPr lang="ko-KR" altLang="en-US" dirty="0" smtClean="0"/>
              <a:t>명은 기부금 공개를 찬성했고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중 </a:t>
            </a:r>
            <a:r>
              <a:rPr lang="en-US" altLang="ko-KR" dirty="0" smtClean="0"/>
              <a:t>60%</a:t>
            </a:r>
            <a:r>
              <a:rPr lang="ko-KR" altLang="en-US" dirty="0" smtClean="0"/>
              <a:t>가 공개수단으로는 기부단체 홈페이지를 통한 공개를 가장 선호 했습니다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39638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생일 주인공 지인들에게 선물 대신 돈을 모금</a:t>
            </a:r>
          </a:p>
          <a:p>
            <a:pPr eaLnBrk="1" hangingPunct="1"/>
            <a:endParaRPr lang="ko-KR" altLang="en-US" dirty="0" smtClean="0"/>
          </a:p>
        </p:txBody>
      </p:sp>
      <p:sp>
        <p:nvSpPr>
          <p:cNvPr id="2355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4ED29123-4EB2-4440-80FB-31E72669E0A5}" type="slidenum">
              <a:rPr lang="ko-KR" altLang="en-US" sz="1200">
                <a:ea typeface="굴림" charset="-127"/>
              </a:rPr>
              <a:pPr eaLnBrk="1" hangingPunct="1"/>
              <a:t>27</a:t>
            </a:fld>
            <a:endParaRPr lang="ko-KR" altLang="en-US" sz="1200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ko-KR" altLang="en-US" smtClean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4BAD9D85-912E-4A38-8456-7F05E27CF469}" type="slidenum">
              <a:rPr lang="ko-KR" altLang="en-US" sz="1200">
                <a:ea typeface="굴림" charset="-127"/>
              </a:rPr>
              <a:pPr eaLnBrk="1" hangingPunct="1"/>
              <a:t>28</a:t>
            </a:fld>
            <a:endParaRPr lang="ko-KR" altLang="en-US" sz="1200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5800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ko-KR" altLang="en-US" dirty="0" smtClean="0"/>
              <a:t>첫째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비카인드경우</a:t>
            </a:r>
            <a:r>
              <a:rPr lang="ko-KR" altLang="en-US" dirty="0" smtClean="0"/>
              <a:t> </a:t>
            </a:r>
            <a:r>
              <a:rPr lang="ko-KR" altLang="en-US" baseline="0" dirty="0" smtClean="0"/>
              <a:t> 그런 플랫폼이 존재하는지 조차 모르는 사람들이 더 많다</a:t>
            </a:r>
            <a:r>
              <a:rPr lang="en-US" altLang="ko-KR" baseline="0" dirty="0" smtClean="0"/>
              <a:t>.</a:t>
            </a:r>
          </a:p>
          <a:p>
            <a:pPr eaLnBrk="1" hangingPunct="1"/>
            <a:r>
              <a:rPr lang="ko-KR" altLang="en-US" baseline="0" dirty="0" smtClean="0"/>
              <a:t>둘째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해피빈의경우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기부대상을 물색하기에 카테고리가 너무 복잡해 자기가 기부하고자 하는 이슈를 찾기가 복잡하고 번거롭다</a:t>
            </a:r>
            <a:endParaRPr lang="en-US" altLang="ko-KR" baseline="0" dirty="0" smtClean="0"/>
          </a:p>
          <a:p>
            <a:pPr eaLnBrk="1" hangingPunct="1"/>
            <a:r>
              <a:rPr lang="ko-KR" altLang="en-US" baseline="0" dirty="0" smtClean="0"/>
              <a:t>셋째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비카인드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해피빈</a:t>
            </a:r>
            <a:r>
              <a:rPr lang="ko-KR" altLang="en-US" baseline="0" dirty="0" smtClean="0"/>
              <a:t> 모두 시민이 장기적으로 관심을 쏟는 기부가 아니라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단발성으로 끝납니다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더 많은 관심이 필요하다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pPr eaLnBrk="1" hangingPunct="1"/>
            <a:r>
              <a:rPr lang="ko-KR" altLang="en-US" baseline="0" dirty="0" smtClean="0"/>
              <a:t>따라서 우리는 기부자에게 </a:t>
            </a:r>
            <a:r>
              <a:rPr lang="ko-KR" altLang="en-US" baseline="0" dirty="0" err="1" smtClean="0"/>
              <a:t>접근성이</a:t>
            </a:r>
            <a:r>
              <a:rPr lang="ko-KR" altLang="en-US" baseline="0" dirty="0" smtClean="0"/>
              <a:t> 높은 서비스를 제공하고</a:t>
            </a:r>
            <a:r>
              <a:rPr lang="en-US" altLang="ko-KR" baseline="0" dirty="0" smtClean="0"/>
              <a:t>, </a:t>
            </a:r>
            <a:r>
              <a:rPr lang="ko-KR" altLang="en-US" baseline="0" dirty="0" err="1" smtClean="0"/>
              <a:t>어떻게하면</a:t>
            </a:r>
            <a:r>
              <a:rPr lang="ko-KR" altLang="en-US" baseline="0" dirty="0" smtClean="0"/>
              <a:t> 장기적으로 관심을 가지게 할까 생각했다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 </a:t>
            </a:r>
            <a:endParaRPr lang="en-US" altLang="ko-KR" baseline="0" dirty="0" smtClean="0"/>
          </a:p>
          <a:p>
            <a:pPr eaLnBrk="1" hangingPunct="1"/>
            <a:endParaRPr lang="ko-KR" altLang="en-US" dirty="0" smtClean="0"/>
          </a:p>
        </p:txBody>
      </p:sp>
      <p:sp>
        <p:nvSpPr>
          <p:cNvPr id="24580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fld id="{4BAD9D85-912E-4A38-8456-7F05E27CF469}" type="slidenum">
              <a:rPr lang="ko-KR" altLang="en-US" sz="1200">
                <a:ea typeface="굴림" charset="-127"/>
              </a:rPr>
              <a:pPr eaLnBrk="1" hangingPunct="1"/>
              <a:t>29</a:t>
            </a:fld>
            <a:endParaRPr lang="ko-KR" altLang="en-US" sz="1200">
              <a:ea typeface="굴림" charset="-127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ko-KR" altLang="en-US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첫째</a:t>
            </a:r>
            <a:r>
              <a:rPr lang="en-US" altLang="ko-KR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탐색 비용을 낮추는 </a:t>
            </a:r>
            <a:r>
              <a:rPr lang="ko-KR" altLang="en-US" dirty="0" err="1" smtClean="0">
                <a:solidFill>
                  <a:srgbClr val="000000"/>
                </a:solidFill>
                <a:ea typeface="굴림" charset="-127"/>
                <a:sym typeface="Gill Sans" charset="0"/>
              </a:rPr>
              <a:t>매칭서비스를</a:t>
            </a:r>
            <a:r>
              <a:rPr lang="ko-KR" altLang="en-US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 제공합니다</a:t>
            </a:r>
            <a:r>
              <a:rPr lang="en-US" altLang="ko-KR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. </a:t>
            </a:r>
            <a:r>
              <a:rPr lang="ko-KR" altLang="en-US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간단한 알고리즘을 통해서 </a:t>
            </a:r>
            <a:r>
              <a:rPr lang="ko-KR" altLang="en-US" dirty="0" err="1" smtClean="0">
                <a:solidFill>
                  <a:srgbClr val="000000"/>
                </a:solidFill>
                <a:ea typeface="굴림" charset="-127"/>
                <a:sym typeface="Gill Sans" charset="0"/>
              </a:rPr>
              <a:t>각시민에게</a:t>
            </a:r>
            <a:r>
              <a:rPr lang="ko-KR" altLang="en-US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 각자의 관심 분야와 그에 맞는 단체를 추천</a:t>
            </a:r>
            <a:r>
              <a:rPr lang="ko-KR" altLang="en-US" baseline="0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합니다</a:t>
            </a:r>
            <a:r>
              <a:rPr lang="en-US" altLang="ko-KR" baseline="0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. </a:t>
            </a:r>
            <a:r>
              <a:rPr lang="ko-KR" altLang="en-US" baseline="0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또 </a:t>
            </a:r>
            <a:r>
              <a:rPr lang="en-US" altLang="ko-KR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IOT</a:t>
            </a:r>
            <a:r>
              <a:rPr lang="ko-KR" altLang="en-US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기술을 이용</a:t>
            </a:r>
            <a:r>
              <a:rPr lang="en-US" altLang="ko-KR" dirty="0" smtClean="0">
                <a:solidFill>
                  <a:srgbClr val="000000"/>
                </a:solidFill>
                <a:ea typeface="굴림" charset="-127"/>
                <a:sym typeface="Wingdings" pitchFamily="2" charset="2"/>
              </a:rPr>
              <a:t></a:t>
            </a:r>
            <a:r>
              <a:rPr lang="ko-KR" altLang="en-US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 생활 속에 있는 </a:t>
            </a:r>
            <a:r>
              <a:rPr lang="ko-KR" altLang="en-US" dirty="0" err="1" smtClean="0">
                <a:solidFill>
                  <a:srgbClr val="000000"/>
                </a:solidFill>
                <a:ea typeface="굴림" charset="-127"/>
                <a:sym typeface="Gill Sans" charset="0"/>
              </a:rPr>
              <a:t>매칭</a:t>
            </a:r>
            <a:r>
              <a:rPr lang="ko-KR" altLang="en-US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 서비스를 제공합니다</a:t>
            </a:r>
            <a:r>
              <a:rPr lang="en-US" altLang="ko-KR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. </a:t>
            </a: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endParaRPr lang="en-US" altLang="ko-KR" dirty="0" smtClean="0">
              <a:solidFill>
                <a:srgbClr val="000000"/>
              </a:solidFill>
              <a:ea typeface="굴림" charset="-127"/>
              <a:sym typeface="Gill Sans" charset="0"/>
            </a:endParaRPr>
          </a:p>
          <a:p>
            <a:pPr marL="0" indent="0" fontAlgn="base">
              <a:spcBef>
                <a:spcPct val="0"/>
              </a:spcBef>
              <a:spcAft>
                <a:spcPct val="0"/>
              </a:spcAft>
              <a:buFont typeface="Arial" charset="0"/>
              <a:buNone/>
            </a:pPr>
            <a:r>
              <a:rPr lang="ko-KR" altLang="en-US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둘째</a:t>
            </a:r>
            <a:r>
              <a:rPr lang="en-US" altLang="ko-KR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, </a:t>
            </a:r>
            <a:r>
              <a:rPr lang="ko-KR" altLang="en-US" dirty="0" err="1" smtClean="0">
                <a:solidFill>
                  <a:srgbClr val="000000"/>
                </a:solidFill>
                <a:ea typeface="굴림" charset="-127"/>
                <a:sym typeface="Gill Sans" charset="0"/>
              </a:rPr>
              <a:t>아이엠</a:t>
            </a:r>
            <a:r>
              <a:rPr lang="ko-KR" altLang="en-US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 커뮤니티를 운영합니다</a:t>
            </a:r>
            <a:r>
              <a:rPr lang="en-US" altLang="ko-KR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. </a:t>
            </a:r>
            <a:r>
              <a:rPr lang="ko-KR" altLang="en-US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회원제로 만들어</a:t>
            </a:r>
            <a:r>
              <a:rPr lang="en-US" altLang="ko-KR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각자가 </a:t>
            </a:r>
            <a:r>
              <a:rPr lang="ko-KR" altLang="en-US" dirty="0" err="1" smtClean="0">
                <a:solidFill>
                  <a:srgbClr val="000000"/>
                </a:solidFill>
                <a:ea typeface="굴림" charset="-127"/>
                <a:sym typeface="Gill Sans" charset="0"/>
              </a:rPr>
              <a:t>관심있는</a:t>
            </a:r>
            <a:r>
              <a:rPr lang="ko-KR" altLang="en-US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 분야의 게시판에서 타 후원자들과의 교류를 통해 소속감을 가지고</a:t>
            </a:r>
            <a:r>
              <a:rPr lang="en-US" altLang="ko-KR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, </a:t>
            </a:r>
            <a:r>
              <a:rPr lang="ko-KR" altLang="en-US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그것이 </a:t>
            </a:r>
            <a:r>
              <a:rPr lang="ko-KR" altLang="en-US" dirty="0" err="1" smtClean="0">
                <a:solidFill>
                  <a:srgbClr val="000000"/>
                </a:solidFill>
                <a:ea typeface="굴림" charset="-127"/>
                <a:sym typeface="Gill Sans" charset="0"/>
              </a:rPr>
              <a:t>기부에대한</a:t>
            </a:r>
            <a:r>
              <a:rPr lang="ko-KR" altLang="en-US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 장기적인 관심까지 이어질 수 있는 것을 꾀했습니다</a:t>
            </a:r>
            <a:r>
              <a:rPr lang="en-US" altLang="ko-KR" dirty="0" smtClean="0">
                <a:solidFill>
                  <a:srgbClr val="000000"/>
                </a:solidFill>
                <a:ea typeface="굴림" charset="-127"/>
                <a:sym typeface="Gill Sans" charset="0"/>
              </a:rPr>
              <a:t>. </a:t>
            </a:r>
            <a:endParaRPr lang="ko-KR" altLang="en-US" dirty="0" smtClean="0">
              <a:solidFill>
                <a:srgbClr val="000000"/>
              </a:solidFill>
              <a:ea typeface="굴림" charset="-127"/>
              <a:sym typeface="Gill Sans" charset="0"/>
            </a:endParaRPr>
          </a:p>
          <a:p>
            <a:endParaRPr lang="en-US" altLang="ko-KR" dirty="0" smtClean="0"/>
          </a:p>
          <a:p>
            <a:r>
              <a:rPr lang="ko-KR" altLang="en-US" dirty="0" smtClean="0"/>
              <a:t>셋째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기부를 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기부에 대한 운송장 번호를 제공해 기부의 처음부터 그것이 어떤 경로를 통해 어디로 쓰이는지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까지 </a:t>
            </a:r>
            <a:r>
              <a:rPr lang="ko-KR" altLang="en-US" dirty="0" err="1" smtClean="0"/>
              <a:t>알수</a:t>
            </a:r>
            <a:r>
              <a:rPr lang="ko-KR" altLang="en-US" dirty="0" smtClean="0"/>
              <a:t> 있도록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투명성도 높이고 시민의 관심을 </a:t>
            </a:r>
            <a:r>
              <a:rPr lang="ko-KR" altLang="en-US" dirty="0" err="1" smtClean="0"/>
              <a:t>이어나갈수있는</a:t>
            </a:r>
            <a:r>
              <a:rPr lang="ko-KR" altLang="en-US" dirty="0" smtClean="0"/>
              <a:t> 일석이조</a:t>
            </a:r>
            <a:r>
              <a:rPr lang="ko-KR" altLang="en-US" baseline="0" dirty="0" smtClean="0"/>
              <a:t> 효과가 있을 걸로 예상 됩니다</a:t>
            </a:r>
            <a:r>
              <a:rPr lang="en-US" altLang="ko-KR" baseline="0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277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구체적인 추진 전략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10529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0655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그냥 </a:t>
            </a:r>
            <a:r>
              <a:rPr lang="ko-KR" altLang="en-US" dirty="0" err="1" smtClean="0"/>
              <a:t>대충보여줄거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1639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그냥 </a:t>
            </a:r>
            <a:r>
              <a:rPr lang="ko-KR" altLang="en-US" dirty="0" err="1" smtClean="0"/>
              <a:t>대충보여줄거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1639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많은 시민들이 사회 문제에 참여하고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교류하고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협력하면서 점차 좋은 사회를 만들어 나가는 생활 속의 혁명가가 되길 꿈꿉니다</a:t>
            </a:r>
            <a:r>
              <a:rPr lang="en-US" altLang="ko-KR" dirty="0" smtClean="0"/>
              <a:t>. 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7879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저를 비롯한 많은 친구들이 한동안 </a:t>
            </a:r>
            <a:r>
              <a:rPr lang="ko-KR" altLang="en-US" dirty="0" err="1" smtClean="0"/>
              <a:t>우울감을</a:t>
            </a:r>
            <a:r>
              <a:rPr lang="ko-KR" altLang="en-US" dirty="0" smtClean="0"/>
              <a:t> 겪고 모든 시민들이 힘든 시간을 보냈습니다</a:t>
            </a:r>
            <a:r>
              <a:rPr lang="en-US" altLang="ko-KR" dirty="0" smtClean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797633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631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5511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세월호</a:t>
            </a:r>
            <a:r>
              <a:rPr lang="ko-KR" altLang="en-US" dirty="0" smtClean="0"/>
              <a:t> 침몰 사건은 인재라고 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원인을 </a:t>
            </a:r>
            <a:r>
              <a:rPr lang="ko-KR" altLang="en-US" dirty="0" err="1" smtClean="0"/>
              <a:t>쫒아가</a:t>
            </a:r>
            <a:r>
              <a:rPr lang="ko-KR" altLang="en-US" dirty="0" smtClean="0"/>
              <a:t> 보면 </a:t>
            </a:r>
            <a:r>
              <a:rPr lang="ko-KR" altLang="en-US" dirty="0" err="1" smtClean="0"/>
              <a:t>샐수</a:t>
            </a:r>
            <a:r>
              <a:rPr lang="ko-KR" altLang="en-US" dirty="0" smtClean="0"/>
              <a:t> 없이 많은 문제들이 얽혀 있었습니다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사전점검관리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dirty="0" smtClean="0"/>
              <a:t>위기관리시스템의 부재</a:t>
            </a:r>
            <a:r>
              <a:rPr lang="en-US" altLang="ko-KR" dirty="0" smtClean="0"/>
              <a:t>,</a:t>
            </a:r>
            <a:r>
              <a:rPr lang="ko-KR" altLang="en-US" dirty="0" smtClean="0"/>
              <a:t> 계약직 관행</a:t>
            </a:r>
            <a:r>
              <a:rPr lang="en-US" altLang="ko-KR" dirty="0" smtClean="0"/>
              <a:t>,</a:t>
            </a:r>
            <a:r>
              <a:rPr lang="en-US" altLang="ko-KR" baseline="0" dirty="0" smtClean="0"/>
              <a:t> </a:t>
            </a:r>
            <a:r>
              <a:rPr lang="ko-KR" altLang="en-US" baseline="0" dirty="0" err="1" smtClean="0"/>
              <a:t>도덕적해이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책임을 떠넘기는 태도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직업은 있고 사명은 없는 자리에서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사람의 성장보다 돈의성장에 눈이 멀어 있던 게 아니었을까요</a:t>
            </a:r>
            <a:r>
              <a:rPr lang="en-US" altLang="ko-KR" baseline="0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어디부터 어떻게 문제를 풀어야 할까요</a:t>
            </a:r>
            <a:r>
              <a:rPr lang="en-US" altLang="ko-KR" baseline="0" dirty="0" smtClean="0"/>
              <a:t>. 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1847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smtClean="0"/>
              <a:t>내 존재다 </a:t>
            </a:r>
            <a:r>
              <a:rPr lang="ko-KR" altLang="en-US" dirty="0" err="1" smtClean="0"/>
              <a:t>오롤롤ㄹ로롤</a:t>
            </a:r>
            <a:endParaRPr lang="en-US" altLang="ko-KR" dirty="0" smtClean="0"/>
          </a:p>
          <a:p>
            <a:endParaRPr lang="en-US" altLang="ko-KR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2794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 이처럼 우리가 사는 이 세상은 빠르고 복잡하게 변하고</a:t>
            </a:r>
            <a:r>
              <a:rPr lang="en-US" altLang="ko-KR" baseline="0" dirty="0" smtClean="0"/>
              <a:t>,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이에 따라 다양한 사회문제들이 생겨나고 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이 모든 문제에 나를 배재한 채 정부의 탓으로만 돌릴 수 있을까요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어떻게 이 많은 문제들에 대응해서 더 좋은 세상을 만들 수 있을까요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3491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aseline="0" dirty="0" smtClean="0"/>
              <a:t>이 다양한 문제들을 시민들이 직접 해결하고자 나온 집단이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이들을 일컫기를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섹터라고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정부와 시장을 밖에 시민사회를 뜻하지요</a:t>
            </a:r>
            <a:r>
              <a:rPr lang="en-US" altLang="ko-KR" baseline="0" dirty="0" smtClean="0"/>
              <a:t>. </a:t>
            </a:r>
          </a:p>
          <a:p>
            <a:r>
              <a:rPr lang="en-US" altLang="ko-KR" baseline="0" dirty="0" smtClean="0"/>
              <a:t>NGO NPO </a:t>
            </a:r>
            <a:r>
              <a:rPr lang="ko-KR" altLang="en-US" baseline="0" dirty="0" smtClean="0"/>
              <a:t>시민단체 등 이들 단체는 각자가 가진 미션에 따라서 공익을 추구하는 단체입니다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99570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여러분들에게 두 가지 집단의 단체를 보여드리겠습니다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아시는 분들은 거수해주세요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A</a:t>
            </a:r>
            <a:r>
              <a:rPr lang="ko-KR" altLang="en-US" dirty="0" smtClean="0"/>
              <a:t>그룹을 살펴보죠</a:t>
            </a:r>
            <a:r>
              <a:rPr lang="en-US" altLang="ko-KR" dirty="0" smtClean="0"/>
              <a:t>. </a:t>
            </a:r>
            <a:r>
              <a:rPr lang="ko-KR" altLang="en-US" dirty="0" smtClean="0"/>
              <a:t>처음 듣는 곳 계신지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이번엔 </a:t>
            </a:r>
            <a:r>
              <a:rPr lang="en-US" altLang="ko-KR" dirty="0" smtClean="0"/>
              <a:t>B</a:t>
            </a:r>
            <a:r>
              <a:rPr lang="ko-KR" altLang="en-US" dirty="0" smtClean="0"/>
              <a:t>그룹입니다</a:t>
            </a:r>
            <a:r>
              <a:rPr lang="en-US" altLang="ko-KR" dirty="0" smtClean="0"/>
              <a:t>. 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모르는 분들이 많죠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세상에 문제가 다양하듯 그 문제의식을 가지고 그것을 해결하기 위한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섹터의 단체도 많습니다</a:t>
            </a:r>
            <a:r>
              <a:rPr lang="en-US" altLang="ko-KR" baseline="0" dirty="0" smtClean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4930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이렇게 모르는 </a:t>
            </a:r>
            <a:r>
              <a:rPr lang="en-US" altLang="ko-KR" baseline="0" dirty="0" smtClean="0"/>
              <a:t>B</a:t>
            </a:r>
            <a:r>
              <a:rPr lang="ko-KR" altLang="en-US" baseline="0" dirty="0" smtClean="0"/>
              <a:t>그룹에 가까운 단체가 대부분이다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올해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월</a:t>
            </a:r>
            <a:r>
              <a:rPr lang="en-US" altLang="ko-KR" baseline="0" dirty="0" smtClean="0"/>
              <a:t>31</a:t>
            </a:r>
            <a:r>
              <a:rPr lang="ko-KR" altLang="en-US" baseline="0" dirty="0" smtClean="0"/>
              <a:t>일 기준 </a:t>
            </a:r>
            <a:r>
              <a:rPr lang="en-US" altLang="ko-KR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11,755</a:t>
            </a:r>
            <a:r>
              <a:rPr lang="ko-KR" altLang="en-US" baseline="0" dirty="0" smtClean="0"/>
              <a:t> 개의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섹터 단체들이 존재</a:t>
            </a:r>
            <a:r>
              <a:rPr lang="en-US" altLang="ko-KR" baseline="0" dirty="0" smtClean="0"/>
              <a:t>.</a:t>
            </a:r>
            <a:r>
              <a:rPr lang="ko-KR" altLang="en-US" baseline="0" dirty="0" smtClean="0"/>
              <a:t> 그러나 시민들이 잘 모른다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이에 따라 문제가 되는 것은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첫째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이에 따라 </a:t>
            </a:r>
            <a:r>
              <a:rPr lang="en-US" altLang="ko-KR" baseline="0" dirty="0" smtClean="0"/>
              <a:t>A</a:t>
            </a:r>
            <a:r>
              <a:rPr lang="ko-KR" altLang="en-US" baseline="0" dirty="0" smtClean="0"/>
              <a:t>그룹과 같이 후원금은 일부 거대 단체로만 몰리는 경향이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둘째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시민사회라 일컫는 이 섹터에 다양한 시민들이 함께 고민하고 </a:t>
            </a:r>
            <a:r>
              <a:rPr lang="ko-KR" altLang="en-US" baseline="0" dirty="0" err="1" smtClean="0"/>
              <a:t>교류하는게</a:t>
            </a:r>
            <a:r>
              <a:rPr lang="ko-KR" altLang="en-US" baseline="0" dirty="0" smtClean="0"/>
              <a:t> 의미 있는데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현재는 많은 시민의 참여가 없는 상태입니다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이에 따라 </a:t>
            </a:r>
            <a:r>
              <a:rPr lang="ko-KR" altLang="en-US" baseline="0" dirty="0" err="1" smtClean="0"/>
              <a:t>시민없는</a:t>
            </a:r>
            <a:r>
              <a:rPr lang="ko-KR" altLang="en-US" baseline="0" dirty="0" smtClean="0"/>
              <a:t> 시민단체라는 오명도 얻고 있습니다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셋째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이들은 때로 시장과 정부를 견제하는 역할을 수행하는데</a:t>
            </a:r>
            <a:r>
              <a:rPr lang="en-US" altLang="ko-KR" baseline="0" dirty="0" smtClean="0"/>
              <a:t>,</a:t>
            </a:r>
            <a:r>
              <a:rPr lang="ko-KR" altLang="en-US" baseline="0" dirty="0" smtClean="0"/>
              <a:t> 후원금이 없다 보니 재정적으로 그들에게 의존적하곤 합니다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이에 따라 자유로운 미션수행에 어려움을 겪습니다</a:t>
            </a:r>
            <a:r>
              <a:rPr lang="en-US" altLang="ko-KR" baseline="0" dirty="0" smtClean="0"/>
              <a:t>. </a:t>
            </a:r>
            <a:r>
              <a:rPr lang="ko-KR" altLang="en-US" baseline="0" dirty="0" smtClean="0"/>
              <a:t>이런 문제의식에서 참여연대는 정부로부터 한 푼의 지원금도 받지 않고 있죠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r>
              <a:rPr lang="ko-KR" altLang="en-US" baseline="0" dirty="0" smtClean="0"/>
              <a:t>결국 </a:t>
            </a:r>
            <a:r>
              <a:rPr lang="en-US" altLang="ko-KR" baseline="0" dirty="0" smtClean="0"/>
              <a:t>3</a:t>
            </a:r>
            <a:r>
              <a:rPr lang="ko-KR" altLang="en-US" baseline="0" dirty="0" smtClean="0"/>
              <a:t>섹터의 미션수행은 어려움을 겪습니다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상황이 이렇다 보니 좋은 뜻을 품은 청년이 세상을 위해 일을 하고 싶어도 영세한 삶이 약속된 길 앞에서 망설이곤 합니다</a:t>
            </a:r>
            <a:r>
              <a:rPr lang="en-US" altLang="ko-KR" baseline="0" dirty="0" smtClean="0"/>
              <a:t>. 3</a:t>
            </a:r>
            <a:r>
              <a:rPr lang="ko-KR" altLang="en-US" baseline="0" dirty="0" smtClean="0"/>
              <a:t>섹터의 미래가 불투명한 것이지요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사회문제를 해결하고 더 나은 세상을 </a:t>
            </a:r>
            <a:r>
              <a:rPr lang="ko-KR" altLang="en-US" baseline="0" dirty="0" err="1" smtClean="0"/>
              <a:t>만들고자하는</a:t>
            </a:r>
            <a:r>
              <a:rPr lang="ko-KR" altLang="en-US" baseline="0" dirty="0" smtClean="0"/>
              <a:t> 것이 이들의 직업이고 사명입니다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이들을 통한 더 나은 세상을 바라는 것은 무리일까요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저희 </a:t>
            </a:r>
            <a:r>
              <a:rPr lang="ko-KR" altLang="en-US" baseline="0" dirty="0" err="1" smtClean="0"/>
              <a:t>아이엠은</a:t>
            </a:r>
            <a:r>
              <a:rPr lang="ko-KR" altLang="en-US" baseline="0" dirty="0" smtClean="0"/>
              <a:t> 고민했습니다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우리 각자 자신의 안녕만을 위해서 달려가는 것만으로 우리의 삶은 가치 있는가</a:t>
            </a:r>
            <a:r>
              <a:rPr lang="en-US" altLang="ko-KR" baseline="0" dirty="0" smtClean="0"/>
              <a:t>.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우리가 생업에 종사할 때에 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누군가는 이 세상의 문제해결을 위해 싸워야 한다면</a:t>
            </a:r>
            <a:r>
              <a:rPr lang="en-US" altLang="ko-KR" baseline="0" dirty="0" smtClean="0"/>
              <a:t>, 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smtClean="0"/>
              <a:t>우리도 그에 대한 책임을 나눠야 하지 않을까</a:t>
            </a:r>
            <a:r>
              <a:rPr lang="en-US" altLang="ko-KR" baseline="0" dirty="0" smtClean="0"/>
              <a:t>.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baseline="0" dirty="0" smtClean="0"/>
              <a:t>어떻게 책임을 나누고 동참할 것인가</a:t>
            </a:r>
            <a:r>
              <a:rPr lang="en-US" altLang="ko-KR" baseline="0" dirty="0" smtClean="0"/>
              <a:t>.</a:t>
            </a:r>
          </a:p>
          <a:p>
            <a:r>
              <a:rPr lang="ko-KR" altLang="en-US" baseline="0" dirty="0" smtClean="0"/>
              <a:t>어떻게 하면 많은 사람들이 함께 동참할 것인가</a:t>
            </a:r>
            <a:r>
              <a:rPr lang="en-US" altLang="ko-KR" baseline="0" dirty="0" smtClean="0"/>
              <a:t>.</a:t>
            </a:r>
          </a:p>
          <a:p>
            <a:endParaRPr lang="en-US" altLang="ko-KR" baseline="0" dirty="0" smtClean="0"/>
          </a:p>
          <a:p>
            <a:r>
              <a:rPr lang="ko-KR" altLang="en-US" baseline="0" dirty="0" smtClean="0"/>
              <a:t>이 사회에 무엇이 필요할까</a:t>
            </a:r>
            <a:r>
              <a:rPr lang="en-US" altLang="ko-KR" baseline="0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DBEC55-0035-4AD5-B5AC-735FCB0C466E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381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0C44-D67C-433F-8A17-65A6D223BDB7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F6350-075A-4960-9A58-68D751349D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51791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0C44-D67C-433F-8A17-65A6D223BDB7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F6350-075A-4960-9A58-68D751349D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8106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0C44-D67C-433F-8A17-65A6D223BDB7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F6350-075A-4960-9A58-68D751349D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18389"/>
      </p:ext>
    </p:extLst>
  </p:cSld>
  <p:clrMapOvr>
    <a:masterClrMapping/>
  </p:clrMapOvr>
  <p:transition spd="slow">
    <p:push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062"/>
            <a:ext cx="7772400" cy="1470388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872"/>
          </a:xfrm>
        </p:spPr>
        <p:txBody>
          <a:bodyPr/>
          <a:lstStyle>
            <a:lvl1pPr marL="0" indent="0" algn="ctr">
              <a:buNone/>
              <a:defRPr/>
            </a:lvl1pPr>
            <a:lvl2pPr marL="210998" indent="0" algn="ctr">
              <a:buNone/>
              <a:defRPr/>
            </a:lvl2pPr>
            <a:lvl3pPr marL="421996" indent="0" algn="ctr">
              <a:buNone/>
              <a:defRPr/>
            </a:lvl3pPr>
            <a:lvl4pPr marL="632993" indent="0" algn="ctr">
              <a:buNone/>
              <a:defRPr/>
            </a:lvl4pPr>
            <a:lvl5pPr marL="843991" indent="0" algn="ctr">
              <a:buNone/>
              <a:defRPr/>
            </a:lvl5pPr>
            <a:lvl6pPr marL="1054989" indent="0" algn="ctr">
              <a:buNone/>
              <a:defRPr/>
            </a:lvl6pPr>
            <a:lvl7pPr marL="1265987" indent="0" algn="ctr">
              <a:buNone/>
              <a:defRPr/>
            </a:lvl7pPr>
            <a:lvl8pPr marL="1476985" indent="0" algn="ctr">
              <a:buNone/>
              <a:defRPr/>
            </a:lvl8pPr>
            <a:lvl9pPr marL="1687982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4705769"/>
      </p:ext>
    </p:extLst>
  </p:cSld>
  <p:clrMapOvr>
    <a:masterClrMapping/>
  </p:clrMapOvr>
  <p:transition spd="slow">
    <p:push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6885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539" y="4407081"/>
            <a:ext cx="7772400" cy="1361803"/>
          </a:xfrm>
        </p:spPr>
        <p:txBody>
          <a:bodyPr anchor="t"/>
          <a:lstStyle>
            <a:lvl1pPr algn="l">
              <a:defRPr sz="18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539" y="2906486"/>
            <a:ext cx="7772400" cy="1500596"/>
          </a:xfrm>
        </p:spPr>
        <p:txBody>
          <a:bodyPr anchor="b"/>
          <a:lstStyle>
            <a:lvl1pPr marL="0" indent="0">
              <a:buNone/>
              <a:defRPr sz="900"/>
            </a:lvl1pPr>
            <a:lvl2pPr marL="210998" indent="0">
              <a:buNone/>
              <a:defRPr sz="800"/>
            </a:lvl2pPr>
            <a:lvl3pPr marL="421996" indent="0">
              <a:buNone/>
              <a:defRPr sz="700"/>
            </a:lvl3pPr>
            <a:lvl4pPr marL="632993" indent="0">
              <a:buNone/>
              <a:defRPr sz="600"/>
            </a:lvl4pPr>
            <a:lvl5pPr marL="843991" indent="0">
              <a:buNone/>
              <a:defRPr sz="600"/>
            </a:lvl5pPr>
            <a:lvl6pPr marL="1054989" indent="0">
              <a:buNone/>
              <a:defRPr sz="600"/>
            </a:lvl6pPr>
            <a:lvl7pPr marL="1265987" indent="0">
              <a:buNone/>
              <a:defRPr sz="600"/>
            </a:lvl7pPr>
            <a:lvl8pPr marL="1476985" indent="0">
              <a:buNone/>
              <a:defRPr sz="600"/>
            </a:lvl8pPr>
            <a:lvl9pPr marL="1687982" indent="0">
              <a:buNone/>
              <a:defRPr sz="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125857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49086" y="3533503"/>
            <a:ext cx="3687536" cy="796834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01936" y="3533503"/>
            <a:ext cx="3687536" cy="796834"/>
          </a:xfrm>
        </p:spPr>
        <p:txBody>
          <a:bodyPr/>
          <a:lstStyle>
            <a:lvl1pPr>
              <a:defRPr sz="1300"/>
            </a:lvl1pPr>
            <a:lvl2pPr>
              <a:defRPr sz="11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  <a:lvl6pPr>
              <a:defRPr sz="800"/>
            </a:lvl6pPr>
            <a:lvl7pPr>
              <a:defRPr sz="800"/>
            </a:lvl7pPr>
            <a:lvl8pPr>
              <a:defRPr sz="800"/>
            </a:lvl8pPr>
            <a:lvl9pPr>
              <a:defRPr sz="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99563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32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4886"/>
            <a:ext cx="4039961" cy="640080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10998" indent="0">
              <a:buNone/>
              <a:defRPr sz="900" b="1"/>
            </a:lvl2pPr>
            <a:lvl3pPr marL="421996" indent="0">
              <a:buNone/>
              <a:defRPr sz="800" b="1"/>
            </a:lvl3pPr>
            <a:lvl4pPr marL="632993" indent="0">
              <a:buNone/>
              <a:defRPr sz="700" b="1"/>
            </a:lvl4pPr>
            <a:lvl5pPr marL="843991" indent="0">
              <a:buNone/>
              <a:defRPr sz="700" b="1"/>
            </a:lvl5pPr>
            <a:lvl6pPr marL="1054989" indent="0">
              <a:buNone/>
              <a:defRPr sz="700" b="1"/>
            </a:lvl6pPr>
            <a:lvl7pPr marL="1265987" indent="0">
              <a:buNone/>
              <a:defRPr sz="700" b="1"/>
            </a:lvl7pPr>
            <a:lvl8pPr marL="1476985" indent="0">
              <a:buNone/>
              <a:defRPr sz="700" b="1"/>
            </a:lvl8pPr>
            <a:lvl9pPr marL="1687982" indent="0">
              <a:buNone/>
              <a:defRPr sz="7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966"/>
            <a:ext cx="4039961" cy="3951514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4798" y="1534886"/>
            <a:ext cx="4042002" cy="640080"/>
          </a:xfrm>
        </p:spPr>
        <p:txBody>
          <a:bodyPr anchor="b"/>
          <a:lstStyle>
            <a:lvl1pPr marL="0" indent="0">
              <a:buNone/>
              <a:defRPr sz="1100" b="1"/>
            </a:lvl1pPr>
            <a:lvl2pPr marL="210998" indent="0">
              <a:buNone/>
              <a:defRPr sz="900" b="1"/>
            </a:lvl2pPr>
            <a:lvl3pPr marL="421996" indent="0">
              <a:buNone/>
              <a:defRPr sz="800" b="1"/>
            </a:lvl3pPr>
            <a:lvl4pPr marL="632993" indent="0">
              <a:buNone/>
              <a:defRPr sz="700" b="1"/>
            </a:lvl4pPr>
            <a:lvl5pPr marL="843991" indent="0">
              <a:buNone/>
              <a:defRPr sz="700" b="1"/>
            </a:lvl5pPr>
            <a:lvl6pPr marL="1054989" indent="0">
              <a:buNone/>
              <a:defRPr sz="700" b="1"/>
            </a:lvl6pPr>
            <a:lvl7pPr marL="1265987" indent="0">
              <a:buNone/>
              <a:defRPr sz="700" b="1"/>
            </a:lvl7pPr>
            <a:lvl8pPr marL="1476985" indent="0">
              <a:buNone/>
              <a:defRPr sz="700" b="1"/>
            </a:lvl8pPr>
            <a:lvl9pPr marL="1687982" indent="0">
              <a:buNone/>
              <a:defRPr sz="7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4798" y="2174966"/>
            <a:ext cx="4042002" cy="3951514"/>
          </a:xfrm>
        </p:spPr>
        <p:txBody>
          <a:bodyPr/>
          <a:lstStyle>
            <a:lvl1pPr>
              <a:defRPr sz="1100"/>
            </a:lvl1pPr>
            <a:lvl2pPr>
              <a:defRPr sz="900"/>
            </a:lvl2pPr>
            <a:lvl3pPr>
              <a:defRPr sz="800"/>
            </a:lvl3pPr>
            <a:lvl4pPr>
              <a:defRPr sz="700"/>
            </a:lvl4pPr>
            <a:lvl5pPr>
              <a:defRPr sz="700"/>
            </a:lvl5pPr>
            <a:lvl6pPr>
              <a:defRPr sz="700"/>
            </a:lvl6pPr>
            <a:lvl7pPr>
              <a:defRPr sz="700"/>
            </a:lvl7pPr>
            <a:lvl8pPr>
              <a:defRPr sz="700"/>
            </a:lvl8pPr>
            <a:lvl9pPr>
              <a:defRPr sz="7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7722848"/>
      </p:ext>
    </p:extLst>
  </p:cSld>
  <p:clrMapOvr>
    <a:masterClrMapping/>
  </p:clrMapOvr>
  <p:transition spd="slow">
    <p:push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2114965"/>
      </p:ext>
    </p:extLst>
  </p:cSld>
  <p:clrMapOvr>
    <a:masterClrMapping/>
  </p:clrMapOvr>
  <p:transition spd="slow">
    <p:push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49421058"/>
      </p:ext>
    </p:extLst>
  </p:cSld>
  <p:clrMapOvr>
    <a:masterClrMapping/>
  </p:clrMapOvr>
  <p:transition spd="slow">
    <p:push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2687"/>
            <a:ext cx="3008539" cy="1162594"/>
          </a:xfrm>
        </p:spPr>
        <p:txBody>
          <a:bodyPr/>
          <a:lstStyle>
            <a:lvl1pPr algn="l">
              <a:defRPr sz="9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277" y="272687"/>
            <a:ext cx="5111523" cy="5853793"/>
          </a:xfrm>
        </p:spPr>
        <p:txBody>
          <a:bodyPr/>
          <a:lstStyle>
            <a:lvl1pPr>
              <a:defRPr sz="1500"/>
            </a:lvl1pPr>
            <a:lvl2pPr>
              <a:defRPr sz="1300"/>
            </a:lvl2pPr>
            <a:lvl3pPr>
              <a:defRPr sz="1100"/>
            </a:lvl3pPr>
            <a:lvl4pPr>
              <a:defRPr sz="900"/>
            </a:lvl4pPr>
            <a:lvl5pPr>
              <a:defRPr sz="900"/>
            </a:lvl5pPr>
            <a:lvl6pPr>
              <a:defRPr sz="900"/>
            </a:lvl6pPr>
            <a:lvl7pPr>
              <a:defRPr sz="900"/>
            </a:lvl7pPr>
            <a:lvl8pPr>
              <a:defRPr sz="900"/>
            </a:lvl8pPr>
            <a:lvl9pPr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281"/>
            <a:ext cx="3008539" cy="4691199"/>
          </a:xfrm>
        </p:spPr>
        <p:txBody>
          <a:bodyPr/>
          <a:lstStyle>
            <a:lvl1pPr marL="0" indent="0">
              <a:buNone/>
              <a:defRPr sz="600"/>
            </a:lvl1pPr>
            <a:lvl2pPr marL="210998" indent="0">
              <a:buNone/>
              <a:defRPr sz="600"/>
            </a:lvl2pPr>
            <a:lvl3pPr marL="421996" indent="0">
              <a:buNone/>
              <a:defRPr sz="500"/>
            </a:lvl3pPr>
            <a:lvl4pPr marL="632993" indent="0">
              <a:buNone/>
              <a:defRPr sz="400"/>
            </a:lvl4pPr>
            <a:lvl5pPr marL="843991" indent="0">
              <a:buNone/>
              <a:defRPr sz="400"/>
            </a:lvl5pPr>
            <a:lvl6pPr marL="1054989" indent="0">
              <a:buNone/>
              <a:defRPr sz="400"/>
            </a:lvl6pPr>
            <a:lvl7pPr marL="1265987" indent="0">
              <a:buNone/>
              <a:defRPr sz="400"/>
            </a:lvl7pPr>
            <a:lvl8pPr marL="1476985" indent="0">
              <a:buNone/>
              <a:defRPr sz="400"/>
            </a:lvl8pPr>
            <a:lvl9pPr marL="1687982" indent="0">
              <a:buNone/>
              <a:defRPr sz="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573195"/>
      </p:ext>
    </p:extLst>
  </p:cSld>
  <p:clrMapOvr>
    <a:masterClrMapping/>
  </p:clrMapOvr>
  <p:transition spd="slow">
    <p:push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0C44-D67C-433F-8A17-65A6D223BDB7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F6350-075A-4960-9A58-68D751349D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22678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061" y="4800600"/>
            <a:ext cx="5486400" cy="566601"/>
          </a:xfrm>
        </p:spPr>
        <p:txBody>
          <a:bodyPr/>
          <a:lstStyle>
            <a:lvl1pPr algn="l">
              <a:defRPr sz="9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061" y="613138"/>
            <a:ext cx="5486400" cy="4114800"/>
          </a:xfrm>
        </p:spPr>
        <p:txBody>
          <a:bodyPr/>
          <a:lstStyle>
            <a:lvl1pPr marL="0" indent="0">
              <a:buNone/>
              <a:defRPr sz="1500"/>
            </a:lvl1pPr>
            <a:lvl2pPr marL="210998" indent="0">
              <a:buNone/>
              <a:defRPr sz="1300"/>
            </a:lvl2pPr>
            <a:lvl3pPr marL="421996" indent="0">
              <a:buNone/>
              <a:defRPr sz="1100"/>
            </a:lvl3pPr>
            <a:lvl4pPr marL="632993" indent="0">
              <a:buNone/>
              <a:defRPr sz="900"/>
            </a:lvl4pPr>
            <a:lvl5pPr marL="843991" indent="0">
              <a:buNone/>
              <a:defRPr sz="900"/>
            </a:lvl5pPr>
            <a:lvl6pPr marL="1054989" indent="0">
              <a:buNone/>
              <a:defRPr sz="900"/>
            </a:lvl6pPr>
            <a:lvl7pPr marL="1265987" indent="0">
              <a:buNone/>
              <a:defRPr sz="900"/>
            </a:lvl7pPr>
            <a:lvl8pPr marL="1476985" indent="0">
              <a:buNone/>
              <a:defRPr sz="900"/>
            </a:lvl8pPr>
            <a:lvl9pPr marL="1687982" indent="0">
              <a:buNone/>
              <a:defRPr sz="900"/>
            </a:lvl9pPr>
          </a:lstStyle>
          <a:p>
            <a:pPr lvl="0"/>
            <a:endParaRPr lang="ko-KR" altLang="en-US" noProof="0" smtClean="0">
              <a:sym typeface="Gill Sans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061" y="5367201"/>
            <a:ext cx="5486400" cy="804999"/>
          </a:xfrm>
        </p:spPr>
        <p:txBody>
          <a:bodyPr/>
          <a:lstStyle>
            <a:lvl1pPr marL="0" indent="0">
              <a:buNone/>
              <a:defRPr sz="600"/>
            </a:lvl1pPr>
            <a:lvl2pPr marL="210998" indent="0">
              <a:buNone/>
              <a:defRPr sz="600"/>
            </a:lvl2pPr>
            <a:lvl3pPr marL="421996" indent="0">
              <a:buNone/>
              <a:defRPr sz="500"/>
            </a:lvl3pPr>
            <a:lvl4pPr marL="632993" indent="0">
              <a:buNone/>
              <a:defRPr sz="400"/>
            </a:lvl4pPr>
            <a:lvl5pPr marL="843991" indent="0">
              <a:buNone/>
              <a:defRPr sz="400"/>
            </a:lvl5pPr>
            <a:lvl6pPr marL="1054989" indent="0">
              <a:buNone/>
              <a:defRPr sz="400"/>
            </a:lvl6pPr>
            <a:lvl7pPr marL="1265987" indent="0">
              <a:buNone/>
              <a:defRPr sz="400"/>
            </a:lvl7pPr>
            <a:lvl8pPr marL="1476985" indent="0">
              <a:buNone/>
              <a:defRPr sz="400"/>
            </a:lvl8pPr>
            <a:lvl9pPr marL="1687982" indent="0">
              <a:buNone/>
              <a:defRPr sz="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040091143"/>
      </p:ext>
    </p:extLst>
  </p:cSld>
  <p:clrMapOvr>
    <a:masterClrMapping/>
  </p:clrMapOvr>
  <p:transition spd="slow">
    <p:push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520729"/>
      </p:ext>
    </p:extLst>
  </p:cSld>
  <p:clrMapOvr>
    <a:masterClrMapping/>
  </p:clrMapOvr>
  <p:transition spd="slow">
    <p:push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429375" y="1149531"/>
            <a:ext cx="1860096" cy="3180806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49086" y="1149531"/>
            <a:ext cx="5514975" cy="3180806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327479"/>
      </p:ext>
    </p:extLst>
  </p:cSld>
  <p:clrMapOvr>
    <a:masterClrMapping/>
  </p:clrMapOvr>
  <p:transition spd="slow">
    <p:push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0C44-D67C-433F-8A17-65A6D223BDB7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F6350-075A-4960-9A58-68D751349D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021541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0C44-D67C-433F-8A17-65A6D223BDB7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F6350-075A-4960-9A58-68D751349D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4697162"/>
      </p:ext>
    </p:extLst>
  </p:cSld>
  <p:clrMapOvr>
    <a:masterClrMapping/>
  </p:clrMapOvr>
  <p:transition spd="slow">
    <p:push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0C44-D67C-433F-8A17-65A6D223BDB7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F6350-075A-4960-9A58-68D751349D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9095873"/>
      </p:ext>
    </p:extLst>
  </p:cSld>
  <p:clrMapOvr>
    <a:masterClrMapping/>
  </p:clrMapOvr>
  <p:transition spd="slow">
    <p:push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0C44-D67C-433F-8A17-65A6D223BDB7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F6350-075A-4960-9A58-68D751349D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6706128"/>
      </p:ext>
    </p:extLst>
  </p:cSld>
  <p:clrMapOvr>
    <a:masterClrMapping/>
  </p:clrMapOvr>
  <p:transition spd="slow">
    <p:push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0C44-D67C-433F-8A17-65A6D223BDB7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F6350-075A-4960-9A58-68D751349D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714633"/>
      </p:ext>
    </p:extLst>
  </p:cSld>
  <p:clrMapOvr>
    <a:masterClrMapping/>
  </p:clrMapOvr>
  <p:transition spd="slow">
    <p:push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0C44-D67C-433F-8A17-65A6D223BDB7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F6350-075A-4960-9A58-68D751349D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971676"/>
      </p:ext>
    </p:extLst>
  </p:cSld>
  <p:clrMapOvr>
    <a:masterClrMapping/>
  </p:clrMapOvr>
  <p:transition spd="slow">
    <p:push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BB0C44-D67C-433F-8A17-65A6D223BDB7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BF6350-075A-4960-9A58-68D751349D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0170394"/>
      </p:ext>
    </p:extLst>
  </p:cSld>
  <p:clrMapOvr>
    <a:masterClrMapping/>
  </p:clrMapOvr>
  <p:transition spd="slow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B0C44-D67C-433F-8A17-65A6D223BDB7}" type="datetimeFigureOut">
              <a:rPr lang="ko-KR" altLang="en-US" smtClean="0"/>
              <a:pPr/>
              <a:t>2014-07-09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BF6350-075A-4960-9A58-68D751349D8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904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/>
  </p:transition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49086" y="1149532"/>
            <a:ext cx="7440386" cy="2318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23444" tIns="23444" rIns="23444" bIns="23444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" charset="0"/>
              </a:rPr>
              <a:t>Click to edit Master title style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9086" y="3533503"/>
            <a:ext cx="7440386" cy="796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23444" tIns="23444" rIns="23444" bIns="2344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 smtClean="0">
                <a:sym typeface="Gill Sans" charset="0"/>
              </a:rPr>
              <a:t>Click to edit Master text styles</a:t>
            </a:r>
          </a:p>
          <a:p>
            <a:pPr lvl="1"/>
            <a:r>
              <a:rPr lang="en-US" altLang="ko-KR" smtClean="0">
                <a:sym typeface="Gill Sans" charset="0"/>
              </a:rPr>
              <a:t>Second level</a:t>
            </a:r>
          </a:p>
          <a:p>
            <a:pPr lvl="2"/>
            <a:r>
              <a:rPr lang="en-US" altLang="ko-KR" smtClean="0">
                <a:sym typeface="Gill Sans" charset="0"/>
              </a:rPr>
              <a:t>Third level</a:t>
            </a:r>
          </a:p>
          <a:p>
            <a:pPr lvl="3"/>
            <a:r>
              <a:rPr lang="en-US" altLang="ko-KR" smtClean="0">
                <a:sym typeface="Gill Sans" charset="0"/>
              </a:rPr>
              <a:t>Fourth level</a:t>
            </a:r>
          </a:p>
          <a:p>
            <a:pPr lvl="4"/>
            <a:r>
              <a:rPr lang="en-US" altLang="ko-KR" smtClean="0">
                <a:sym typeface="Gill Sans" charset="0"/>
              </a:rP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336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slow">
    <p:push/>
  </p:transition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+mj-lt"/>
          <a:ea typeface="+mj-ea"/>
          <a:cs typeface="+mj-cs"/>
          <a:sym typeface="Gill Sans" charset="0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5pPr>
      <a:lvl6pPr marL="210998" algn="ctr" rtl="0" fontAlgn="base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6pPr>
      <a:lvl7pPr marL="421996" algn="ctr" rtl="0" fontAlgn="base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7pPr>
      <a:lvl8pPr marL="632993" algn="ctr" rtl="0" fontAlgn="base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8pPr>
      <a:lvl9pPr marL="843991" algn="ctr" rtl="0" fontAlgn="base">
        <a:spcBef>
          <a:spcPct val="0"/>
        </a:spcBef>
        <a:spcAft>
          <a:spcPct val="0"/>
        </a:spcAft>
        <a:defRPr sz="5300">
          <a:solidFill>
            <a:schemeClr val="tx1"/>
          </a:solidFill>
          <a:latin typeface="Gill Sans" charset="0"/>
          <a:ea typeface="ヒラギノ角ゴ ProN W3" charset="0"/>
          <a:cs typeface="ヒラギノ角ゴ ProN W3" charset="0"/>
          <a:sym typeface="Gill Sans" charset="0"/>
        </a:defRPr>
      </a:lvl9pPr>
    </p:titleStyle>
    <p:bodyStyle>
      <a:lvl1pPr marL="158248" indent="-158248" algn="ctr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1pPr>
      <a:lvl2pPr marL="342871" indent="-131874" algn="ctr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2pPr>
      <a:lvl3pPr marL="527495" indent="-105499" algn="ctr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3pPr>
      <a:lvl4pPr marL="738492" indent="-105499" algn="ctr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4pPr>
      <a:lvl5pPr marL="949490" indent="-105499" algn="ctr" rtl="0" eaLnBrk="0" fontAlgn="base" hangingPunct="0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5pPr>
      <a:lvl6pPr marL="210998" algn="ctr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6pPr>
      <a:lvl7pPr marL="421996" algn="ctr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7pPr>
      <a:lvl8pPr marL="632993" algn="ctr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8pPr>
      <a:lvl9pPr marL="843991" algn="ctr" rtl="0" fontAlgn="base">
        <a:spcBef>
          <a:spcPct val="0"/>
        </a:spcBef>
        <a:spcAft>
          <a:spcPct val="0"/>
        </a:spcAft>
        <a:defRPr sz="2200">
          <a:solidFill>
            <a:schemeClr val="tx1"/>
          </a:solidFill>
          <a:latin typeface="+mn-lt"/>
          <a:ea typeface="+mn-ea"/>
          <a:cs typeface="+mn-cs"/>
          <a:sym typeface="Gill Sans" charset="0"/>
        </a:defRPr>
      </a:lvl9pPr>
    </p:bodyStyle>
    <p:otherStyle>
      <a:defPPr>
        <a:defRPr lang="ko-KR"/>
      </a:defPPr>
      <a:lvl1pPr marL="0" algn="l" defTabSz="421996" rtl="0" eaLnBrk="1" latinLnBrk="1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10998" algn="l" defTabSz="421996" rtl="0" eaLnBrk="1" latinLnBrk="1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21996" algn="l" defTabSz="421996" rtl="0" eaLnBrk="1" latinLnBrk="1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32993" algn="l" defTabSz="421996" rtl="0" eaLnBrk="1" latinLnBrk="1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43991" algn="l" defTabSz="421996" rtl="0" eaLnBrk="1" latinLnBrk="1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054989" algn="l" defTabSz="421996" rtl="0" eaLnBrk="1" latinLnBrk="1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265987" algn="l" defTabSz="421996" rtl="0" eaLnBrk="1" latinLnBrk="1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476985" algn="l" defTabSz="421996" rtl="0" eaLnBrk="1" latinLnBrk="1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687982" algn="l" defTabSz="421996" rtl="0" eaLnBrk="1" latinLnBrk="1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Relationship Id="rId9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2.png"/><Relationship Id="rId5" Type="http://schemas.openxmlformats.org/officeDocument/2006/relationships/image" Target="../media/image14.png"/><Relationship Id="rId10" Type="http://schemas.openxmlformats.org/officeDocument/2006/relationships/image" Target="../media/image21.png"/><Relationship Id="rId4" Type="http://schemas.openxmlformats.org/officeDocument/2006/relationships/image" Target="../media/image19.png"/><Relationship Id="rId9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2.png"/><Relationship Id="rId7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2.png"/><Relationship Id="rId3" Type="http://schemas.openxmlformats.org/officeDocument/2006/relationships/image" Target="../media/image13.png"/><Relationship Id="rId7" Type="http://schemas.openxmlformats.org/officeDocument/2006/relationships/hyperlink" Target="http://www.google.co.kr/url?sa=i&amp;rct=j&amp;q=&amp;esrc=s&amp;source=images&amp;cd=&amp;cad=rja&amp;uact=8&amp;docid=s-HgNShzWiUggM&amp;tbnid=11e8bwGMzTimjM:&amp;ved=0CAUQjRw&amp;url=http://djcare.bohun.or.kr/board/news_view.asp?bid=1&amp;idx=106&amp;ei=O0acU43FBsL18QXrk4Aw&amp;bvm=bv.68911936,d.dGc&amp;psig=AFQjCNHX5i0-YIupTdvTEb4qldeoh_k6zQ&amp;ust=1402836877404322" TargetMode="External"/><Relationship Id="rId12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11" Type="http://schemas.openxmlformats.org/officeDocument/2006/relationships/image" Target="../media/image31.png"/><Relationship Id="rId5" Type="http://schemas.openxmlformats.org/officeDocument/2006/relationships/hyperlink" Target="http://www.google.co.kr/url?sa=i&amp;rct=j&amp;q=&amp;esrc=s&amp;source=images&amp;cd=&amp;cad=rja&amp;uact=8&amp;docid=6qLFup-Lr0Ie0M&amp;tbnid=ZvDUcEwckhxtgM:&amp;ved=0CAUQjRw&amp;url=http://blog.naver.com/PostView.nhn?blogId=mbyc&amp;logNo=120119148053&amp;ei=sUKcU7jEGYWi8AX364BQ&amp;bvm=bv.68911936,d.dGc&amp;psig=AFQjCNFoNaTOPxmRs285wIB-XX4PMykT4g&amp;ust=1402835989332582" TargetMode="External"/><Relationship Id="rId10" Type="http://schemas.openxmlformats.org/officeDocument/2006/relationships/image" Target="../media/image30.png"/><Relationship Id="rId4" Type="http://schemas.openxmlformats.org/officeDocument/2006/relationships/image" Target="../media/image27.png"/><Relationship Id="rId9" Type="http://schemas.openxmlformats.org/officeDocument/2006/relationships/hyperlink" Target="http://www.google.co.kr/url?sa=i&amp;rct=j&amp;q=&amp;esrc=s&amp;source=images&amp;cd=&amp;cad=rja&amp;uact=8&amp;docid=I-1X0rbDqwlo9M&amp;tbnid=yfSWyhA1VKEaqM:&amp;ved=0CAUQjRw&amp;url=http://powersave.korea.kr/newsWeb/pages/special/energy/news/newsView.do?newsDataId=148734319&amp;sectionId=energysave_01&amp;currPage=35&amp;ei=f0acU-ioNpTt8AWh04L4Dg&amp;bvm=bv.68911936,d.dGc&amp;psig=AFQjCNFrWDEY4rJmbxE626GHIdVyAAb_Fw&amp;ust=1402836971154063" TargetMode="External"/><Relationship Id="rId1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6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4.png"/><Relationship Id="rId7" Type="http://schemas.openxmlformats.org/officeDocument/2006/relationships/image" Target="../media/image37.png"/><Relationship Id="rId12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://www.google.co.kr/url?sa=i&amp;rct=j&amp;q=&amp;esrc=s&amp;source=images&amp;cd=&amp;cad=rja&amp;uact=8&amp;docid=gjZG2imYHYrx_M&amp;tbnid=dALrUzgDdurQuM:&amp;ved=0CAUQjRw&amp;url=http://dboxone.tistory.com/22&amp;ei=JqWdU7zqDYTh8AW564LIBQ&amp;bvm=bv.68911936,d.dGc&amp;psig=AFQjCNFfQsF7ehP5q7xOl_MQ59bLOy9ueA&amp;ust=1402926741931536" TargetMode="External"/><Relationship Id="rId11" Type="http://schemas.microsoft.com/office/2007/relationships/hdphoto" Target="../media/hdphoto3.wdp"/><Relationship Id="rId5" Type="http://schemas.openxmlformats.org/officeDocument/2006/relationships/image" Target="../media/image11.png"/><Relationship Id="rId10" Type="http://schemas.openxmlformats.org/officeDocument/2006/relationships/image" Target="../media/image38.png"/><Relationship Id="rId4" Type="http://schemas.openxmlformats.org/officeDocument/2006/relationships/image" Target="../media/image12.png"/><Relationship Id="rId9" Type="http://schemas.openxmlformats.org/officeDocument/2006/relationships/hyperlink" Target="https://www.google.co.kr/url?sa=i&amp;rct=j&amp;q=&amp;esrc=s&amp;source=images&amp;cd=&amp;cad=rja&amp;uact=8&amp;docid=3vF1nAlyHrG9rM&amp;tbnid=rxxM54jJPmBUUM:&amp;ved=0CAUQjRw&amp;url=https://sede.vigo.org/expedientes/sede/tributos.jsp?lang=es&amp;ei=k6WdU8_rPI2E8gWJ0YKIAg&amp;bvm=bv.68911936,d.dGc&amp;psig=AFQjCNEtxRxdyxQ0-ZmjANnURMHHcVlZ3A&amp;ust=140292680654624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C:\Users\hp\Desktop\IMG_226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23" y="563816"/>
            <a:ext cx="3970997" cy="2978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hp\Desktop\IMG_2287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1" r="11411" b="21242"/>
          <a:stretch/>
        </p:blipFill>
        <p:spPr bwMode="auto">
          <a:xfrm>
            <a:off x="4671975" y="332656"/>
            <a:ext cx="3970997" cy="303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:\Users\hp\Desktop\IMG_2270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5" b="-8765"/>
          <a:stretch/>
        </p:blipFill>
        <p:spPr bwMode="auto">
          <a:xfrm>
            <a:off x="4678162" y="3638213"/>
            <a:ext cx="4052213" cy="3039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hp\Desktop\IMG_2279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46" y="3834927"/>
            <a:ext cx="3683830" cy="2762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-592864" y="2328631"/>
            <a:ext cx="10225136" cy="2736304"/>
          </a:xfrm>
          <a:prstGeom prst="rect">
            <a:avLst/>
          </a:prstGeom>
          <a:solidFill>
            <a:schemeClr val="dk1">
              <a:alpha val="77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6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707904" y="3130381"/>
            <a:ext cx="172354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운명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2109252" y="3137192"/>
            <a:ext cx="513782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ko-KR" altLang="en-US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우연일까</a:t>
            </a:r>
            <a:r>
              <a:rPr lang="en-US" altLang="ko-KR" sz="60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49073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5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1510469" y="2364661"/>
            <a:ext cx="305983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참여연대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굿네이버스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경실련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국경없는의사회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그린피스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세이브더칠드런</a:t>
            </a:r>
            <a:endParaRPr lang="ko-KR" altLang="en-US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431482" y="2374504"/>
            <a:ext cx="351799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내가꿈꾸는나라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청년유니온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학벌없는사회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ko-KR" altLang="en-US" sz="24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풀뿌리희망재단</a:t>
            </a:r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en-US" altLang="ko-KR" sz="2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-320352" y="78799"/>
            <a:ext cx="9698396" cy="855195"/>
            <a:chOff x="-320352" y="78799"/>
            <a:chExt cx="9698396" cy="855195"/>
          </a:xfrm>
        </p:grpSpPr>
        <p:grpSp>
          <p:nvGrpSpPr>
            <p:cNvPr id="6" name="그룹 5"/>
            <p:cNvGrpSpPr/>
            <p:nvPr/>
          </p:nvGrpSpPr>
          <p:grpSpPr>
            <a:xfrm>
              <a:off x="-320352" y="78799"/>
              <a:ext cx="9698396" cy="855195"/>
              <a:chOff x="-747493" y="153220"/>
              <a:chExt cx="22629593" cy="1662880"/>
            </a:xfrm>
          </p:grpSpPr>
          <p:sp>
            <p:nvSpPr>
              <p:cNvPr id="13" name="Rectangle 130"/>
              <p:cNvSpPr>
                <a:spLocks/>
              </p:cNvSpPr>
              <p:nvPr/>
            </p:nvSpPr>
            <p:spPr bwMode="auto">
              <a:xfrm>
                <a:off x="-127000" y="850900"/>
                <a:ext cx="22009100" cy="965200"/>
              </a:xfrm>
              <a:prstGeom prst="rect">
                <a:avLst/>
              </a:prstGeom>
              <a:solidFill>
                <a:srgbClr val="214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31F3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pic>
            <p:nvPicPr>
              <p:cNvPr id="14" name="Picture 225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875" y="800100"/>
                <a:ext cx="21359813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0195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0195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Rectangle 132"/>
              <p:cNvSpPr>
                <a:spLocks/>
              </p:cNvSpPr>
              <p:nvPr/>
            </p:nvSpPr>
            <p:spPr bwMode="auto">
              <a:xfrm>
                <a:off x="-747493" y="153220"/>
                <a:ext cx="5921375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200" b="1" kern="0" dirty="0" smtClean="0">
                    <a:solidFill>
                      <a:srgbClr val="333399"/>
                    </a:solidFill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1</a:t>
                </a:r>
                <a:r>
                  <a:rPr kumimoji="0" lang="en-US" altLang="ko-KR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.</a:t>
                </a:r>
                <a:r>
                  <a:rPr kumimoji="0" lang="ko-KR" altLang="en-US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배경 및 동기</a:t>
                </a:r>
                <a:endParaRPr kumimoji="0" lang="ko-KR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YDIYGO140-KSCpc-EUC-H" charset="0"/>
                </a:endParaRPr>
              </a:p>
            </p:txBody>
          </p:sp>
        </p:grpSp>
        <p:sp>
          <p:nvSpPr>
            <p:cNvPr id="7" name="직사각형 6"/>
            <p:cNvSpPr/>
            <p:nvPr/>
          </p:nvSpPr>
          <p:spPr bwMode="auto">
            <a:xfrm>
              <a:off x="-6802" y="439288"/>
              <a:ext cx="783091" cy="491564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42195" tIns="21097" rIns="42195" bIns="21097" numCol="1" spcCol="0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2194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charset="0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1691680" y="1844824"/>
            <a:ext cx="808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A</a:t>
            </a:r>
            <a:r>
              <a:rPr lang="ko-KR" altLang="en-US" b="1" dirty="0" smtClean="0"/>
              <a:t>그룹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866923" y="184482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</a:t>
            </a:r>
            <a:r>
              <a:rPr lang="ko-KR" altLang="en-US" b="1" dirty="0" smtClean="0"/>
              <a:t>그룹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2756703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1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320352" y="78799"/>
            <a:ext cx="9698396" cy="855195"/>
            <a:chOff x="-320352" y="78799"/>
            <a:chExt cx="9698396" cy="855195"/>
          </a:xfrm>
        </p:grpSpPr>
        <p:grpSp>
          <p:nvGrpSpPr>
            <p:cNvPr id="4" name="그룹 3"/>
            <p:cNvGrpSpPr/>
            <p:nvPr/>
          </p:nvGrpSpPr>
          <p:grpSpPr>
            <a:xfrm>
              <a:off x="-320352" y="78799"/>
              <a:ext cx="9698396" cy="855195"/>
              <a:chOff x="-747493" y="153220"/>
              <a:chExt cx="22629593" cy="1662880"/>
            </a:xfrm>
          </p:grpSpPr>
          <p:sp>
            <p:nvSpPr>
              <p:cNvPr id="9" name="Rectangle 130"/>
              <p:cNvSpPr>
                <a:spLocks/>
              </p:cNvSpPr>
              <p:nvPr/>
            </p:nvSpPr>
            <p:spPr bwMode="auto">
              <a:xfrm>
                <a:off x="-127000" y="850900"/>
                <a:ext cx="22009100" cy="965200"/>
              </a:xfrm>
              <a:prstGeom prst="rect">
                <a:avLst/>
              </a:prstGeom>
              <a:solidFill>
                <a:srgbClr val="214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31F3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pic>
            <p:nvPicPr>
              <p:cNvPr id="10" name="Picture 225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875" y="800100"/>
                <a:ext cx="21359813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0195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0195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Rectangle 132"/>
              <p:cNvSpPr>
                <a:spLocks/>
              </p:cNvSpPr>
              <p:nvPr/>
            </p:nvSpPr>
            <p:spPr bwMode="auto">
              <a:xfrm>
                <a:off x="-747493" y="153220"/>
                <a:ext cx="5921375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200" b="1" kern="0" dirty="0" smtClean="0">
                    <a:solidFill>
                      <a:srgbClr val="333399"/>
                    </a:solidFill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1</a:t>
                </a:r>
                <a:r>
                  <a:rPr kumimoji="0" lang="en-US" altLang="ko-KR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.</a:t>
                </a:r>
                <a:r>
                  <a:rPr kumimoji="0" lang="ko-KR" altLang="en-US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배경 및 동기</a:t>
                </a:r>
                <a:endParaRPr kumimoji="0" lang="ko-KR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YDIYGO140-KSCpc-EUC-H" charset="0"/>
                </a:endParaRPr>
              </a:p>
            </p:txBody>
          </p:sp>
        </p:grpSp>
        <p:sp>
          <p:nvSpPr>
            <p:cNvPr id="5" name="직사각형 4"/>
            <p:cNvSpPr/>
            <p:nvPr/>
          </p:nvSpPr>
          <p:spPr bwMode="auto">
            <a:xfrm>
              <a:off x="-6802" y="439288"/>
              <a:ext cx="783091" cy="491564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42195" tIns="21097" rIns="42195" bIns="21097" numCol="1" spcCol="0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2194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charset="0"/>
              </a:endParaRPr>
            </a:p>
          </p:txBody>
        </p:sp>
      </p:grpSp>
      <p:graphicFrame>
        <p:nvGraphicFramePr>
          <p:cNvPr id="16" name="표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546031"/>
              </p:ext>
            </p:extLst>
          </p:nvPr>
        </p:nvGraphicFramePr>
        <p:xfrm>
          <a:off x="1619672" y="2276872"/>
          <a:ext cx="6332543" cy="2144728"/>
        </p:xfrm>
        <a:graphic>
          <a:graphicData uri="http://schemas.openxmlformats.org/drawingml/2006/table">
            <a:tbl>
              <a:tblPr/>
              <a:tblGrid>
                <a:gridCol w="2088288"/>
                <a:gridCol w="2155967"/>
                <a:gridCol w="2088288"/>
              </a:tblGrid>
              <a:tr h="64239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계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중앙행정기관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시</a:t>
                      </a: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‧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도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434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400" b="1" kern="0" spc="0" dirty="0">
                          <a:solidFill>
                            <a:srgbClr val="0070C0"/>
                          </a:solidFill>
                          <a:effectLst/>
                          <a:latin typeface="휴먼명조"/>
                        </a:rPr>
                        <a:t>11,755</a:t>
                      </a:r>
                      <a:endParaRPr lang="en-US" sz="1400" b="1" kern="0" spc="0" dirty="0">
                        <a:solidFill>
                          <a:srgbClr val="0070C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4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1,442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sz="24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10,313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2385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77994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증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176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(2013. 12. 31.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대비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)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증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29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(2013. 12. 31.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대비</a:t>
                      </a: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)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ko-KR" altLang="en-US" sz="14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증 </a:t>
                      </a:r>
                      <a:r>
                        <a:rPr lang="en-US" altLang="ko-KR" sz="14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147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ctr" fontAlgn="base" latinLnBrk="1">
                        <a:lnSpc>
                          <a:spcPct val="110000"/>
                        </a:lnSpc>
                        <a:spcBef>
                          <a:spcPts val="0"/>
                        </a:spcBef>
                        <a:spcAft>
                          <a:spcPts val="40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(2013. 12. 31.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ea typeface="함초롬바탕"/>
                        </a:rPr>
                        <a:t>대비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휴먼명조"/>
                        </a:rPr>
                        <a:t>)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7" name="Rectangle 2"/>
          <p:cNvSpPr>
            <a:spLocks noChangeArrowheads="1"/>
          </p:cNvSpPr>
          <p:nvPr/>
        </p:nvSpPr>
        <p:spPr bwMode="auto">
          <a:xfrm>
            <a:off x="2343150" y="3305175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폭발 2 20"/>
          <p:cNvSpPr/>
          <p:nvPr/>
        </p:nvSpPr>
        <p:spPr>
          <a:xfrm>
            <a:off x="292796" y="954210"/>
            <a:ext cx="3467177" cy="2376264"/>
          </a:xfrm>
          <a:prstGeom prst="irregularSeal2">
            <a:avLst/>
          </a:prstGeom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일부에 몰려 영세함</a:t>
            </a:r>
            <a:endParaRPr lang="ko-KR" altLang="en-US" b="1" dirty="0"/>
          </a:p>
        </p:txBody>
      </p:sp>
      <p:sp>
        <p:nvSpPr>
          <p:cNvPr id="22" name="폭발 2 21"/>
          <p:cNvSpPr/>
          <p:nvPr/>
        </p:nvSpPr>
        <p:spPr>
          <a:xfrm>
            <a:off x="2656422" y="2007440"/>
            <a:ext cx="3467177" cy="2376264"/>
          </a:xfrm>
          <a:prstGeom prst="irregularSeal2">
            <a:avLst/>
          </a:prstGeom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 smtClean="0"/>
              <a:t>시민없는</a:t>
            </a:r>
            <a:r>
              <a:rPr lang="ko-KR" altLang="en-US" b="1" dirty="0" smtClean="0"/>
              <a:t> </a:t>
            </a:r>
            <a:endParaRPr lang="en-US" altLang="ko-KR" b="1" dirty="0" smtClean="0"/>
          </a:p>
          <a:p>
            <a:pPr algn="ctr"/>
            <a:r>
              <a:rPr lang="ko-KR" altLang="en-US" b="1" dirty="0" smtClean="0"/>
              <a:t>시민단체</a:t>
            </a:r>
            <a:endParaRPr lang="ko-KR" altLang="en-US" b="1" dirty="0"/>
          </a:p>
        </p:txBody>
      </p:sp>
      <p:sp>
        <p:nvSpPr>
          <p:cNvPr id="23" name="폭발 2 22"/>
          <p:cNvSpPr/>
          <p:nvPr/>
        </p:nvSpPr>
        <p:spPr>
          <a:xfrm>
            <a:off x="5128553" y="3205866"/>
            <a:ext cx="3467177" cy="2376264"/>
          </a:xfrm>
          <a:prstGeom prst="irregularSeal2">
            <a:avLst/>
          </a:prstGeom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의존적인 </a:t>
            </a:r>
            <a:r>
              <a:rPr lang="en-US" altLang="ko-KR" b="1" dirty="0" smtClean="0"/>
              <a:t/>
            </a:r>
            <a:br>
              <a:rPr lang="en-US" altLang="ko-KR" b="1" dirty="0" smtClean="0"/>
            </a:br>
            <a:r>
              <a:rPr lang="ko-KR" altLang="en-US" b="1" dirty="0" smtClean="0"/>
              <a:t>운영 형태</a:t>
            </a:r>
            <a:endParaRPr lang="ko-KR" altLang="en-US" b="1" dirty="0"/>
          </a:p>
        </p:txBody>
      </p:sp>
      <p:grpSp>
        <p:nvGrpSpPr>
          <p:cNvPr id="24" name="Group 243"/>
          <p:cNvGrpSpPr>
            <a:grpSpLocks/>
          </p:cNvGrpSpPr>
          <p:nvPr/>
        </p:nvGrpSpPr>
        <p:grpSpPr bwMode="auto">
          <a:xfrm>
            <a:off x="-193635" y="5661248"/>
            <a:ext cx="4658424" cy="581297"/>
            <a:chOff x="510" y="0"/>
            <a:chExt cx="6848" cy="712"/>
          </a:xfrm>
        </p:grpSpPr>
        <p:sp>
          <p:nvSpPr>
            <p:cNvPr id="25" name="Rectangle 241"/>
            <p:cNvSpPr>
              <a:spLocks/>
            </p:cNvSpPr>
            <p:nvPr/>
          </p:nvSpPr>
          <p:spPr bwMode="auto">
            <a:xfrm>
              <a:off x="510" y="0"/>
              <a:ext cx="6530" cy="712"/>
            </a:xfrm>
            <a:prstGeom prst="rect">
              <a:avLst/>
            </a:prstGeom>
            <a:solidFill>
              <a:schemeClr val="accent1">
                <a:alpha val="61176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>
                      <a:alpha val="61176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26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26" name="Rectangle 242"/>
            <p:cNvSpPr>
              <a:spLocks/>
            </p:cNvSpPr>
            <p:nvPr/>
          </p:nvSpPr>
          <p:spPr bwMode="auto">
            <a:xfrm>
              <a:off x="669" y="155"/>
              <a:ext cx="6689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800" b="1" dirty="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  <a:sym typeface="YDIYGO160-KSCpc-EUC-H" charset="0"/>
                </a:rPr>
                <a:t>3</a:t>
              </a:r>
              <a:r>
                <a:rPr lang="ko-KR" altLang="en-US" sz="2800" b="1" dirty="0" smtClean="0">
                  <a:solidFill>
                    <a:srgbClr val="FFFFFF"/>
                  </a:solidFill>
                  <a:latin typeface="맑은 고딕" pitchFamily="50" charset="-127"/>
                  <a:ea typeface="맑은 고딕" pitchFamily="50" charset="-127"/>
                  <a:sym typeface="YDIYGO160-KSCpc-EUC-H" charset="0"/>
                </a:rPr>
                <a:t>섹터 미션 수행 어려움</a:t>
              </a:r>
              <a:endParaRPr lang="ko-KR" altLang="en-US" sz="2800" b="1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YDIYGO160-KSCpc-EUC-H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5772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20352" y="78799"/>
            <a:ext cx="9698396" cy="855195"/>
            <a:chOff x="-320352" y="78799"/>
            <a:chExt cx="9698396" cy="855195"/>
          </a:xfrm>
        </p:grpSpPr>
        <p:grpSp>
          <p:nvGrpSpPr>
            <p:cNvPr id="5" name="그룹 4"/>
            <p:cNvGrpSpPr/>
            <p:nvPr/>
          </p:nvGrpSpPr>
          <p:grpSpPr>
            <a:xfrm>
              <a:off x="-320352" y="78799"/>
              <a:ext cx="9698396" cy="855195"/>
              <a:chOff x="-747493" y="153220"/>
              <a:chExt cx="22629593" cy="1662880"/>
            </a:xfrm>
          </p:grpSpPr>
          <p:sp>
            <p:nvSpPr>
              <p:cNvPr id="7" name="Rectangle 130"/>
              <p:cNvSpPr>
                <a:spLocks/>
              </p:cNvSpPr>
              <p:nvPr/>
            </p:nvSpPr>
            <p:spPr bwMode="auto">
              <a:xfrm>
                <a:off x="-127000" y="850900"/>
                <a:ext cx="22009100" cy="965200"/>
              </a:xfrm>
              <a:prstGeom prst="rect">
                <a:avLst/>
              </a:prstGeom>
              <a:solidFill>
                <a:srgbClr val="214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31F3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pic>
            <p:nvPicPr>
              <p:cNvPr id="8" name="Picture 225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875" y="800100"/>
                <a:ext cx="21359813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0195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0195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Rectangle 132"/>
              <p:cNvSpPr>
                <a:spLocks/>
              </p:cNvSpPr>
              <p:nvPr/>
            </p:nvSpPr>
            <p:spPr bwMode="auto">
              <a:xfrm>
                <a:off x="-747493" y="153220"/>
                <a:ext cx="5921375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200" b="1" kern="0" dirty="0" smtClean="0">
                    <a:solidFill>
                      <a:srgbClr val="333399"/>
                    </a:solidFill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1</a:t>
                </a:r>
                <a:r>
                  <a:rPr kumimoji="0" lang="en-US" altLang="ko-KR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.</a:t>
                </a:r>
                <a:r>
                  <a:rPr kumimoji="0" lang="ko-KR" altLang="en-US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배경 및 동기</a:t>
                </a:r>
                <a:endParaRPr kumimoji="0" lang="ko-KR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YDIYGO140-KSCpc-EUC-H" charset="0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 bwMode="auto">
            <a:xfrm>
              <a:off x="-6802" y="439288"/>
              <a:ext cx="783091" cy="491564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42195" tIns="21097" rIns="42195" bIns="21097" numCol="1" spcCol="0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2194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2314812" y="3167390"/>
            <a:ext cx="4514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이 사회에 무엇이 필요할까</a:t>
            </a:r>
            <a:endParaRPr lang="ko-KR" altLang="en-US" sz="2800" b="1" dirty="0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421246" y="3933056"/>
            <a:ext cx="8519465" cy="19442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 smtClean="0"/>
              <a:t>난 미디어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&amp; </a:t>
            </a:r>
            <a:r>
              <a:rPr lang="ko-KR" altLang="en-US" sz="2400" dirty="0" smtClean="0"/>
              <a:t>경영학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전공했어</a:t>
            </a:r>
            <a:endParaRPr lang="en-US" altLang="ko-KR" sz="2400" dirty="0" smtClean="0"/>
          </a:p>
          <a:p>
            <a:r>
              <a:rPr lang="ko-KR" altLang="en-US" sz="2400" dirty="0" smtClean="0"/>
              <a:t>요즘 </a:t>
            </a:r>
            <a:r>
              <a:rPr lang="ko-KR" altLang="en-US" sz="2400" dirty="0"/>
              <a:t>맨날 </a:t>
            </a:r>
            <a:r>
              <a:rPr lang="en-US" altLang="ko-KR" sz="2400" dirty="0" smtClean="0"/>
              <a:t>ICT/</a:t>
            </a:r>
            <a:r>
              <a:rPr lang="ko-KR" altLang="en-US" sz="2400" dirty="0" smtClean="0"/>
              <a:t>스마트 폰</a:t>
            </a:r>
            <a:endParaRPr lang="en-US" altLang="ko-KR" sz="2400" dirty="0" smtClean="0"/>
          </a:p>
          <a:p>
            <a:r>
              <a:rPr lang="ko-KR" altLang="en-US" sz="2400" dirty="0" smtClean="0"/>
              <a:t>플랫폼 사업에 관심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6217485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부제목 2"/>
          <p:cNvSpPr txBox="1">
            <a:spLocks/>
          </p:cNvSpPr>
          <p:nvPr/>
        </p:nvSpPr>
        <p:spPr>
          <a:xfrm>
            <a:off x="1691680" y="2967050"/>
            <a:ext cx="5904656" cy="6779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 smtClean="0">
                <a:solidFill>
                  <a:schemeClr val="accent1"/>
                </a:solidFill>
              </a:rPr>
              <a:t>기</a:t>
            </a:r>
            <a:r>
              <a:rPr lang="ko-KR" altLang="en-US" b="1" dirty="0">
                <a:solidFill>
                  <a:schemeClr val="accent1"/>
                </a:solidFill>
              </a:rPr>
              <a:t>부</a:t>
            </a:r>
            <a:r>
              <a:rPr lang="ko-KR" altLang="en-US" b="1" dirty="0" smtClean="0">
                <a:solidFill>
                  <a:schemeClr val="accent1"/>
                </a:solidFill>
              </a:rPr>
              <a:t> 유통 플랫폼</a:t>
            </a:r>
            <a:r>
              <a:rPr lang="ko-KR" altLang="en-US" b="1" dirty="0" smtClean="0">
                <a:solidFill>
                  <a:schemeClr val="tx1"/>
                </a:solidFill>
              </a:rPr>
              <a:t>을 만들자</a:t>
            </a:r>
            <a:r>
              <a:rPr lang="en-US" altLang="ko-KR" b="1" dirty="0">
                <a:solidFill>
                  <a:schemeClr val="tx1"/>
                </a:solidFill>
              </a:rPr>
              <a:t>!</a:t>
            </a:r>
            <a:endParaRPr lang="en-US" altLang="ko-KR" b="1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291670" y="4510861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 latinLnBrk="0"/>
            <a:r>
              <a:rPr lang="en-US" altLang="ko-KR" b="1" i="1" dirty="0" err="1" smtClean="0">
                <a:solidFill>
                  <a:schemeClr val="accent1"/>
                </a:solidFill>
              </a:rPr>
              <a:t>모든</a:t>
            </a:r>
            <a:r>
              <a:rPr lang="en-US" altLang="ko-KR" b="1" i="1" dirty="0" smtClean="0">
                <a:solidFill>
                  <a:schemeClr val="accent1"/>
                </a:solidFill>
              </a:rPr>
              <a:t> </a:t>
            </a:r>
            <a:r>
              <a:rPr lang="en-US" altLang="ko-KR" b="1" i="1" dirty="0" err="1">
                <a:solidFill>
                  <a:schemeClr val="accent1"/>
                </a:solidFill>
              </a:rPr>
              <a:t>사람들이</a:t>
            </a:r>
            <a:r>
              <a:rPr lang="en-US" altLang="ko-KR" b="1" i="1" dirty="0">
                <a:solidFill>
                  <a:schemeClr val="accent1"/>
                </a:solidFill>
              </a:rPr>
              <a:t> </a:t>
            </a:r>
            <a:r>
              <a:rPr lang="en-US" altLang="ko-KR" b="1" i="1" dirty="0" err="1">
                <a:solidFill>
                  <a:schemeClr val="accent1"/>
                </a:solidFill>
              </a:rPr>
              <a:t>사회적</a:t>
            </a:r>
            <a:r>
              <a:rPr lang="en-US" altLang="ko-KR" b="1" i="1" dirty="0">
                <a:solidFill>
                  <a:schemeClr val="accent1"/>
                </a:solidFill>
              </a:rPr>
              <a:t> </a:t>
            </a:r>
            <a:r>
              <a:rPr lang="en-US" altLang="ko-KR" b="1" i="1" dirty="0" err="1">
                <a:solidFill>
                  <a:schemeClr val="accent1"/>
                </a:solidFill>
              </a:rPr>
              <a:t>가치에</a:t>
            </a:r>
            <a:r>
              <a:rPr lang="en-US" altLang="ko-KR" b="1" i="1" dirty="0">
                <a:solidFill>
                  <a:schemeClr val="accent1"/>
                </a:solidFill>
              </a:rPr>
              <a:t> </a:t>
            </a:r>
            <a:r>
              <a:rPr lang="en-US" altLang="ko-KR" b="1" i="1" dirty="0" err="1">
                <a:solidFill>
                  <a:schemeClr val="accent1"/>
                </a:solidFill>
              </a:rPr>
              <a:t>힘쓰고</a:t>
            </a:r>
            <a:r>
              <a:rPr lang="en-US" altLang="ko-KR" b="1" i="1" dirty="0">
                <a:solidFill>
                  <a:schemeClr val="accent1"/>
                </a:solidFill>
              </a:rPr>
              <a:t> </a:t>
            </a:r>
            <a:r>
              <a:rPr lang="en-US" altLang="ko-KR" b="1" i="1" dirty="0" err="1">
                <a:solidFill>
                  <a:schemeClr val="accent1"/>
                </a:solidFill>
              </a:rPr>
              <a:t>있는</a:t>
            </a:r>
            <a:r>
              <a:rPr lang="en-US" altLang="ko-KR" b="1" i="1" dirty="0">
                <a:solidFill>
                  <a:schemeClr val="accent1"/>
                </a:solidFill>
              </a:rPr>
              <a:t> </a:t>
            </a:r>
            <a:r>
              <a:rPr lang="en-US" altLang="ko-KR" b="1" i="1" dirty="0" err="1">
                <a:solidFill>
                  <a:schemeClr val="accent1"/>
                </a:solidFill>
              </a:rPr>
              <a:t>단체에</a:t>
            </a:r>
            <a:r>
              <a:rPr lang="en-US" altLang="ko-KR" b="1" i="1" dirty="0">
                <a:solidFill>
                  <a:schemeClr val="accent1"/>
                </a:solidFill>
              </a:rPr>
              <a:t> </a:t>
            </a:r>
            <a:r>
              <a:rPr lang="en-US" altLang="ko-KR" b="1" i="1" dirty="0" err="1">
                <a:solidFill>
                  <a:schemeClr val="accent1"/>
                </a:solidFill>
              </a:rPr>
              <a:t>적어도</a:t>
            </a:r>
            <a:r>
              <a:rPr lang="en-US" altLang="ko-KR" b="1" i="1" dirty="0">
                <a:solidFill>
                  <a:schemeClr val="accent1"/>
                </a:solidFill>
              </a:rPr>
              <a:t> </a:t>
            </a:r>
            <a:r>
              <a:rPr lang="en-US" altLang="ko-KR" b="1" i="1" dirty="0" err="1">
                <a:solidFill>
                  <a:schemeClr val="accent1"/>
                </a:solidFill>
              </a:rPr>
              <a:t>하나씩</a:t>
            </a:r>
            <a:r>
              <a:rPr lang="en-US" altLang="ko-KR" b="1" i="1" dirty="0">
                <a:solidFill>
                  <a:schemeClr val="accent1"/>
                </a:solidFill>
              </a:rPr>
              <a:t> </a:t>
            </a:r>
            <a:r>
              <a:rPr lang="en-US" altLang="ko-KR" b="1" i="1" dirty="0" err="1">
                <a:solidFill>
                  <a:schemeClr val="accent1"/>
                </a:solidFill>
              </a:rPr>
              <a:t>참여하는</a:t>
            </a:r>
            <a:r>
              <a:rPr lang="en-US" altLang="ko-KR" b="1" i="1" dirty="0">
                <a:solidFill>
                  <a:schemeClr val="accent1"/>
                </a:solidFill>
              </a:rPr>
              <a:t> </a:t>
            </a:r>
            <a:r>
              <a:rPr lang="en-US" altLang="ko-KR" b="1" i="1" dirty="0" err="1" smtClean="0">
                <a:solidFill>
                  <a:schemeClr val="accent1"/>
                </a:solidFill>
              </a:rPr>
              <a:t>세상</a:t>
            </a:r>
            <a:endParaRPr lang="en-US" altLang="ko-KR" b="1" dirty="0">
              <a:solidFill>
                <a:schemeClr val="accent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-54426" y="78799"/>
            <a:ext cx="9432470" cy="855195"/>
            <a:chOff x="-54426" y="78799"/>
            <a:chExt cx="9432470" cy="855195"/>
          </a:xfrm>
        </p:grpSpPr>
        <p:grpSp>
          <p:nvGrpSpPr>
            <p:cNvPr id="7" name="그룹 6"/>
            <p:cNvGrpSpPr/>
            <p:nvPr/>
          </p:nvGrpSpPr>
          <p:grpSpPr>
            <a:xfrm>
              <a:off x="-54426" y="78799"/>
              <a:ext cx="9432470" cy="855195"/>
              <a:chOff x="-127000" y="153220"/>
              <a:chExt cx="22009100" cy="1662880"/>
            </a:xfrm>
          </p:grpSpPr>
          <p:sp>
            <p:nvSpPr>
              <p:cNvPr id="13" name="Rectangle 130"/>
              <p:cNvSpPr>
                <a:spLocks/>
              </p:cNvSpPr>
              <p:nvPr/>
            </p:nvSpPr>
            <p:spPr bwMode="auto">
              <a:xfrm>
                <a:off x="-127000" y="850900"/>
                <a:ext cx="22009100" cy="965200"/>
              </a:xfrm>
              <a:prstGeom prst="rect">
                <a:avLst/>
              </a:prstGeom>
              <a:solidFill>
                <a:srgbClr val="214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31F3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pic>
            <p:nvPicPr>
              <p:cNvPr id="14" name="Picture 225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875" y="800100"/>
                <a:ext cx="21359813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0195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0195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7" name="Rectangle 132"/>
              <p:cNvSpPr>
                <a:spLocks/>
              </p:cNvSpPr>
              <p:nvPr/>
            </p:nvSpPr>
            <p:spPr bwMode="auto">
              <a:xfrm>
                <a:off x="1594986" y="153220"/>
                <a:ext cx="3676709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2</a:t>
                </a:r>
                <a:r>
                  <a:rPr kumimoji="0" lang="en-US" altLang="ko-KR" sz="22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.</a:t>
                </a:r>
                <a:r>
                  <a:rPr kumimoji="0" lang="ko-KR" altLang="en-US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기업소개</a:t>
                </a:r>
                <a:endParaRPr kumimoji="0" lang="ko-KR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YDIYGO140-KSCpc-EUC-H" charset="0"/>
                </a:endParaRPr>
              </a:p>
            </p:txBody>
          </p:sp>
        </p:grpSp>
        <p:sp>
          <p:nvSpPr>
            <p:cNvPr id="8" name="직사각형 7"/>
            <p:cNvSpPr/>
            <p:nvPr/>
          </p:nvSpPr>
          <p:spPr bwMode="auto">
            <a:xfrm>
              <a:off x="776289" y="439288"/>
              <a:ext cx="783091" cy="491564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42195" tIns="21097" rIns="42195" bIns="21097" numCol="1" spcCol="0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2194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charset="0"/>
              </a:endParaRPr>
            </a:p>
          </p:txBody>
        </p:sp>
      </p:grpSp>
      <p:grpSp>
        <p:nvGrpSpPr>
          <p:cNvPr id="2" name="그룹 1"/>
          <p:cNvGrpSpPr/>
          <p:nvPr/>
        </p:nvGrpSpPr>
        <p:grpSpPr>
          <a:xfrm>
            <a:off x="3360688" y="2139931"/>
            <a:ext cx="2268854" cy="2585213"/>
            <a:chOff x="3360688" y="2139931"/>
            <a:chExt cx="2268854" cy="2585213"/>
          </a:xfrm>
        </p:grpSpPr>
        <p:grpSp>
          <p:nvGrpSpPr>
            <p:cNvPr id="27" name="그룹 26"/>
            <p:cNvGrpSpPr/>
            <p:nvPr/>
          </p:nvGrpSpPr>
          <p:grpSpPr>
            <a:xfrm>
              <a:off x="3360688" y="2139931"/>
              <a:ext cx="2229303" cy="2585213"/>
              <a:chOff x="8315369" y="1991269"/>
              <a:chExt cx="1206132" cy="1437731"/>
            </a:xfrm>
          </p:grpSpPr>
          <p:pic>
            <p:nvPicPr>
              <p:cNvPr id="29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792157">
                <a:off x="8315369" y="1991269"/>
                <a:ext cx="1205293" cy="736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0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2495" y="2721474"/>
                <a:ext cx="1189006" cy="707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1" name="직사각형 20"/>
            <p:cNvSpPr/>
            <p:nvPr/>
          </p:nvSpPr>
          <p:spPr>
            <a:xfrm>
              <a:off x="3469302" y="2972936"/>
              <a:ext cx="216024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ko-KR" altLang="en-US" sz="4800" b="1" dirty="0" err="1" smtClean="0">
                  <a:solidFill>
                    <a:schemeClr val="bg1"/>
                  </a:solidFill>
                </a:rPr>
                <a:t>아이엠</a:t>
              </a:r>
              <a:endParaRPr lang="ko-KR" altLang="en-US" sz="48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부제목 2"/>
          <p:cNvSpPr txBox="1">
            <a:spLocks/>
          </p:cNvSpPr>
          <p:nvPr/>
        </p:nvSpPr>
        <p:spPr>
          <a:xfrm>
            <a:off x="251520" y="5301208"/>
            <a:ext cx="8388424" cy="68407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i="1" dirty="0">
                <a:solidFill>
                  <a:schemeClr val="accent1"/>
                </a:solidFill>
              </a:rPr>
              <a:t>모든 시민이 하나씩 후원에 </a:t>
            </a:r>
            <a:endParaRPr lang="en-US" altLang="ko-KR" sz="1800" b="1" i="1" dirty="0">
              <a:solidFill>
                <a:schemeClr val="accent1"/>
              </a:solidFill>
            </a:endParaRPr>
          </a:p>
          <a:p>
            <a:r>
              <a:rPr lang="ko-KR" altLang="en-US" sz="1800" b="1" i="1" dirty="0">
                <a:solidFill>
                  <a:schemeClr val="accent1"/>
                </a:solidFill>
              </a:rPr>
              <a:t>참여 하는 게 당연한 세상</a:t>
            </a:r>
            <a:endParaRPr lang="en-US" altLang="ko-KR" sz="1800" b="1" i="1" dirty="0">
              <a:solidFill>
                <a:schemeClr val="accent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5491" y="4521856"/>
            <a:ext cx="22118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 smtClean="0"/>
              <a:t>MISSON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51239865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71676E-6 L 0.00052 -0.20231 " pathEditMode="relative" rAng="0" ptsTypes="AA">
                                      <p:cBhvr>
                                        <p:cTn id="11" dur="1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-101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0" grpId="1"/>
      <p:bldP spid="3" grpId="0"/>
      <p:bldP spid="15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4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9" y="2184545"/>
            <a:ext cx="1446263" cy="22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7" name="그룹 6"/>
          <p:cNvGrpSpPr/>
          <p:nvPr/>
        </p:nvGrpSpPr>
        <p:grpSpPr>
          <a:xfrm>
            <a:off x="-54426" y="-124504"/>
            <a:ext cx="9432470" cy="1540166"/>
            <a:chOff x="-54426" y="-124504"/>
            <a:chExt cx="9432470" cy="1540166"/>
          </a:xfrm>
        </p:grpSpPr>
        <p:grpSp>
          <p:nvGrpSpPr>
            <p:cNvPr id="8" name="그룹 7"/>
            <p:cNvGrpSpPr/>
            <p:nvPr/>
          </p:nvGrpSpPr>
          <p:grpSpPr>
            <a:xfrm>
              <a:off x="-54426" y="-124504"/>
              <a:ext cx="9432470" cy="1540166"/>
              <a:chOff x="-127000" y="-242091"/>
              <a:chExt cx="22009100" cy="2994767"/>
            </a:xfrm>
          </p:grpSpPr>
          <p:pic>
            <p:nvPicPr>
              <p:cNvPr id="10" name="Picture 1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12816" y="1554932"/>
                <a:ext cx="129540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792157">
                <a:off x="19009555" y="-242091"/>
                <a:ext cx="2556682" cy="1866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09904" y="1050876"/>
                <a:ext cx="2847328" cy="1701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Rectangle 130"/>
              <p:cNvSpPr>
                <a:spLocks/>
              </p:cNvSpPr>
              <p:nvPr/>
            </p:nvSpPr>
            <p:spPr bwMode="auto">
              <a:xfrm>
                <a:off x="-127000" y="850900"/>
                <a:ext cx="22009100" cy="965200"/>
              </a:xfrm>
              <a:prstGeom prst="rect">
                <a:avLst/>
              </a:prstGeom>
              <a:solidFill>
                <a:srgbClr val="214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31F3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pic>
            <p:nvPicPr>
              <p:cNvPr id="15" name="Picture 225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875" y="800100"/>
                <a:ext cx="21359813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0195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0195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16144736" y="998641"/>
                <a:ext cx="3572774" cy="628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기부유통플랫폼</a:t>
                </a:r>
                <a:endParaRPr kumimoji="0" lang="ko-KR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9282144" y="803131"/>
                <a:ext cx="2084119" cy="95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glow rad="101600">
                        <a:srgbClr val="333399">
                          <a:satMod val="175000"/>
                          <a:alpha val="40000"/>
                        </a:srgbClr>
                      </a:glow>
                    </a:effectLst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I am</a:t>
                </a:r>
                <a:endParaRPr kumimoji="0" lang="ko-KR" altLang="en-US" sz="2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glow rad="101600">
                      <a:srgbClr val="333399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sp>
            <p:nvSpPr>
              <p:cNvPr id="18" name="Rectangle 132"/>
              <p:cNvSpPr>
                <a:spLocks/>
              </p:cNvSpPr>
              <p:nvPr/>
            </p:nvSpPr>
            <p:spPr bwMode="auto">
              <a:xfrm>
                <a:off x="2939136" y="153220"/>
                <a:ext cx="5698328" cy="646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200" b="1" kern="0" dirty="0">
                    <a:solidFill>
                      <a:srgbClr val="333399"/>
                    </a:solidFill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3</a:t>
                </a:r>
                <a:r>
                  <a:rPr kumimoji="0" lang="en-US" altLang="ko-KR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.</a:t>
                </a:r>
                <a:r>
                  <a:rPr kumimoji="0" lang="ko-KR" altLang="en-US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문제점 분석</a:t>
                </a:r>
                <a:endParaRPr kumimoji="0" lang="ko-KR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YDIYGO140-KSCpc-EUC-H" charset="0"/>
                </a:endParaRPr>
              </a:p>
            </p:txBody>
          </p:sp>
        </p:grpSp>
        <p:sp>
          <p:nvSpPr>
            <p:cNvPr id="9" name="직사각형 8"/>
            <p:cNvSpPr/>
            <p:nvPr/>
          </p:nvSpPr>
          <p:spPr bwMode="auto">
            <a:xfrm>
              <a:off x="1588165" y="439288"/>
              <a:ext cx="783091" cy="491564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42195" tIns="21097" rIns="42195" bIns="21097" numCol="1" spcCol="0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2194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charset="0"/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-486688" y="936469"/>
            <a:ext cx="1999297" cy="1073873"/>
            <a:chOff x="-590598" y="1104220"/>
            <a:chExt cx="1823357" cy="692331"/>
          </a:xfrm>
        </p:grpSpPr>
        <p:pic>
          <p:nvPicPr>
            <p:cNvPr id="22" name="Picture 13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90598" y="1104220"/>
              <a:ext cx="1823357" cy="692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132"/>
            <p:cNvSpPr>
              <a:spLocks/>
            </p:cNvSpPr>
            <p:nvPr/>
          </p:nvSpPr>
          <p:spPr bwMode="auto">
            <a:xfrm>
              <a:off x="-112088" y="1226250"/>
              <a:ext cx="1121229" cy="378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22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구조적 문제 </a:t>
              </a:r>
              <a:endParaRPr lang="ko-KR" altLang="en-US" sz="2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YDIYGO140-KSCpc-EUC-H" charset="0"/>
              </a:endParaRPr>
            </a:p>
          </p:txBody>
        </p:sp>
      </p:grp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372412920" descr="EMB00000b30344b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4508" y="2030508"/>
            <a:ext cx="5640305" cy="4226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8" name="Group 243"/>
          <p:cNvGrpSpPr>
            <a:grpSpLocks/>
          </p:cNvGrpSpPr>
          <p:nvPr/>
        </p:nvGrpSpPr>
        <p:grpSpPr bwMode="auto">
          <a:xfrm>
            <a:off x="3117420" y="1340840"/>
            <a:ext cx="4823020" cy="581297"/>
            <a:chOff x="-1871" y="-2781"/>
            <a:chExt cx="6689" cy="712"/>
          </a:xfrm>
        </p:grpSpPr>
        <p:sp>
          <p:nvSpPr>
            <p:cNvPr id="29" name="Rectangle 241"/>
            <p:cNvSpPr>
              <a:spLocks/>
            </p:cNvSpPr>
            <p:nvPr/>
          </p:nvSpPr>
          <p:spPr bwMode="auto">
            <a:xfrm>
              <a:off x="-1851" y="-2781"/>
              <a:ext cx="6530" cy="712"/>
            </a:xfrm>
            <a:prstGeom prst="rect">
              <a:avLst/>
            </a:prstGeom>
            <a:solidFill>
              <a:srgbClr val="4F81BD">
                <a:alpha val="6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>
                      <a:alpha val="61176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30" name="Rectangle 242"/>
            <p:cNvSpPr>
              <a:spLocks/>
            </p:cNvSpPr>
            <p:nvPr/>
          </p:nvSpPr>
          <p:spPr bwMode="auto">
            <a:xfrm>
              <a:off x="-1871" y="-2626"/>
              <a:ext cx="6689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i="0" u="none" strike="noStrike" kern="0" normalizeH="0" baseline="0" noProof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  <a:sym typeface="YDIYGO160-KSCpc-EUC-H" charset="0"/>
                </a:rPr>
                <a:t>일시적 충동적 기부문화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101775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41"/>
          <p:cNvSpPr>
            <a:spLocks/>
          </p:cNvSpPr>
          <p:nvPr/>
        </p:nvSpPr>
        <p:spPr bwMode="auto">
          <a:xfrm>
            <a:off x="6027617" y="1551559"/>
            <a:ext cx="1657151" cy="552258"/>
          </a:xfrm>
          <a:prstGeom prst="rect">
            <a:avLst/>
          </a:prstGeom>
          <a:solidFill>
            <a:srgbClr val="4F81BD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31F31">
                    <a:alpha val="61176"/>
                  </a:srgb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sp>
        <p:nvSpPr>
          <p:cNvPr id="27" name="Rectangle 241"/>
          <p:cNvSpPr>
            <a:spLocks/>
          </p:cNvSpPr>
          <p:nvPr/>
        </p:nvSpPr>
        <p:spPr bwMode="auto">
          <a:xfrm>
            <a:off x="3701772" y="1551559"/>
            <a:ext cx="2029345" cy="581297"/>
          </a:xfrm>
          <a:prstGeom prst="rect">
            <a:avLst/>
          </a:prstGeom>
          <a:solidFill>
            <a:srgbClr val="4F81BD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31F31">
                    <a:alpha val="61176"/>
                  </a:srgb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pic>
        <p:nvPicPr>
          <p:cNvPr id="4" name="Picture 14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9" y="2184545"/>
            <a:ext cx="1446263" cy="22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54426" y="-124504"/>
            <a:ext cx="9432470" cy="1540166"/>
            <a:chOff x="-54426" y="-124504"/>
            <a:chExt cx="9432470" cy="1540166"/>
          </a:xfrm>
        </p:grpSpPr>
        <p:grpSp>
          <p:nvGrpSpPr>
            <p:cNvPr id="6" name="그룹 5"/>
            <p:cNvGrpSpPr/>
            <p:nvPr/>
          </p:nvGrpSpPr>
          <p:grpSpPr>
            <a:xfrm>
              <a:off x="-54426" y="-124504"/>
              <a:ext cx="9432470" cy="1540166"/>
              <a:chOff x="-127000" y="-242091"/>
              <a:chExt cx="22009100" cy="2994767"/>
            </a:xfrm>
          </p:grpSpPr>
          <p:pic>
            <p:nvPicPr>
              <p:cNvPr id="8" name="Picture 1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12816" y="1554932"/>
                <a:ext cx="129540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792157">
                <a:off x="19009555" y="-242091"/>
                <a:ext cx="2556682" cy="1866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09904" y="1050876"/>
                <a:ext cx="2847328" cy="1701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Rectangle 130"/>
              <p:cNvSpPr>
                <a:spLocks/>
              </p:cNvSpPr>
              <p:nvPr/>
            </p:nvSpPr>
            <p:spPr bwMode="auto">
              <a:xfrm>
                <a:off x="-127000" y="850900"/>
                <a:ext cx="22009100" cy="965200"/>
              </a:xfrm>
              <a:prstGeom prst="rect">
                <a:avLst/>
              </a:prstGeom>
              <a:solidFill>
                <a:srgbClr val="214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31F3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pic>
            <p:nvPicPr>
              <p:cNvPr id="12" name="Picture 225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875" y="800100"/>
                <a:ext cx="21359813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0195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0195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6144736" y="998641"/>
                <a:ext cx="3572774" cy="628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기부유통플랫폼</a:t>
                </a:r>
                <a:endParaRPr kumimoji="0" lang="ko-KR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9282144" y="803131"/>
                <a:ext cx="2084119" cy="95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glow rad="101600">
                        <a:srgbClr val="333399">
                          <a:satMod val="175000"/>
                          <a:alpha val="40000"/>
                        </a:srgbClr>
                      </a:glow>
                    </a:effectLst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I am</a:t>
                </a:r>
                <a:endParaRPr kumimoji="0" lang="ko-KR" altLang="en-US" sz="2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glow rad="101600">
                      <a:srgbClr val="333399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sp>
            <p:nvSpPr>
              <p:cNvPr id="15" name="Rectangle 132"/>
              <p:cNvSpPr>
                <a:spLocks/>
              </p:cNvSpPr>
              <p:nvPr/>
            </p:nvSpPr>
            <p:spPr bwMode="auto">
              <a:xfrm>
                <a:off x="2939136" y="153220"/>
                <a:ext cx="5698328" cy="646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200" b="1" kern="0" dirty="0">
                    <a:solidFill>
                      <a:srgbClr val="333399"/>
                    </a:solidFill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3</a:t>
                </a:r>
                <a:r>
                  <a:rPr kumimoji="0" lang="en-US" altLang="ko-KR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.</a:t>
                </a:r>
                <a:r>
                  <a:rPr kumimoji="0" lang="ko-KR" altLang="en-US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문제점 분석</a:t>
                </a:r>
                <a:endParaRPr kumimoji="0" lang="ko-KR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YDIYGO140-KSCpc-EUC-H" charset="0"/>
                </a:endParaRPr>
              </a:p>
            </p:txBody>
          </p:sp>
        </p:grpSp>
        <p:sp>
          <p:nvSpPr>
            <p:cNvPr id="7" name="직사각형 6"/>
            <p:cNvSpPr/>
            <p:nvPr/>
          </p:nvSpPr>
          <p:spPr bwMode="auto">
            <a:xfrm>
              <a:off x="1588165" y="439288"/>
              <a:ext cx="783091" cy="491564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42195" tIns="21097" rIns="42195" bIns="21097" numCol="1" spcCol="0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2194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-486688" y="936469"/>
            <a:ext cx="1999297" cy="1073873"/>
            <a:chOff x="-590598" y="1104220"/>
            <a:chExt cx="1823357" cy="692331"/>
          </a:xfrm>
        </p:grpSpPr>
        <p:pic>
          <p:nvPicPr>
            <p:cNvPr id="17" name="Picture 13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90598" y="1104220"/>
              <a:ext cx="1823357" cy="692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32"/>
            <p:cNvSpPr>
              <a:spLocks/>
            </p:cNvSpPr>
            <p:nvPr/>
          </p:nvSpPr>
          <p:spPr bwMode="auto">
            <a:xfrm>
              <a:off x="-112088" y="1226250"/>
              <a:ext cx="1121229" cy="378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22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단체내부</a:t>
              </a:r>
              <a:endParaRPr lang="en-US" altLang="ko-KR" sz="2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YDIYGO140-KSCpc-EUC-H" charset="0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22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문</a:t>
              </a:r>
              <a:r>
                <a:rPr lang="ko-KR" altLang="en-US" sz="22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제</a:t>
              </a:r>
            </a:p>
          </p:txBody>
        </p:sp>
      </p:grp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372412920" descr="EMB00000b30344e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99" y="2182341"/>
            <a:ext cx="7050223" cy="416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연결선 25"/>
          <p:cNvCxnSpPr>
            <a:stCxn id="29" idx="2"/>
          </p:cNvCxnSpPr>
          <p:nvPr/>
        </p:nvCxnSpPr>
        <p:spPr>
          <a:xfrm flipH="1">
            <a:off x="5076056" y="2103817"/>
            <a:ext cx="1780137" cy="190124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6027164" y="156269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홍보부족</a:t>
            </a:r>
            <a:endParaRPr lang="ko-KR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cxnSp>
        <p:nvCxnSpPr>
          <p:cNvPr id="36" name="직선 연결선 35"/>
          <p:cNvCxnSpPr>
            <a:stCxn id="29" idx="2"/>
          </p:cNvCxnSpPr>
          <p:nvPr/>
        </p:nvCxnSpPr>
        <p:spPr>
          <a:xfrm flipH="1">
            <a:off x="4932040" y="2103817"/>
            <a:ext cx="1924153" cy="234444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직선 연결선 38"/>
          <p:cNvCxnSpPr>
            <a:endCxn id="27" idx="2"/>
          </p:cNvCxnSpPr>
          <p:nvPr/>
        </p:nvCxnSpPr>
        <p:spPr>
          <a:xfrm flipH="1" flipV="1">
            <a:off x="4716445" y="2132856"/>
            <a:ext cx="143588" cy="28083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3723553" y="1580597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투명성미흡</a:t>
            </a:r>
            <a:endParaRPr lang="ko-KR" altLang="en-US" sz="2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53891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4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439" y="2184545"/>
            <a:ext cx="1446263" cy="2263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5" name="그룹 4"/>
          <p:cNvGrpSpPr/>
          <p:nvPr/>
        </p:nvGrpSpPr>
        <p:grpSpPr>
          <a:xfrm>
            <a:off x="-54426" y="-124504"/>
            <a:ext cx="9432470" cy="1540166"/>
            <a:chOff x="-54426" y="-124504"/>
            <a:chExt cx="9432470" cy="1540166"/>
          </a:xfrm>
        </p:grpSpPr>
        <p:grpSp>
          <p:nvGrpSpPr>
            <p:cNvPr id="6" name="그룹 5"/>
            <p:cNvGrpSpPr/>
            <p:nvPr/>
          </p:nvGrpSpPr>
          <p:grpSpPr>
            <a:xfrm>
              <a:off x="-54426" y="-124504"/>
              <a:ext cx="9432470" cy="1540166"/>
              <a:chOff x="-127000" y="-242091"/>
              <a:chExt cx="22009100" cy="2994767"/>
            </a:xfrm>
          </p:grpSpPr>
          <p:pic>
            <p:nvPicPr>
              <p:cNvPr id="8" name="Picture 1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12816" y="1554932"/>
                <a:ext cx="129540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792157">
                <a:off x="19009555" y="-242091"/>
                <a:ext cx="2556682" cy="1866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09904" y="1050876"/>
                <a:ext cx="2847328" cy="1701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Rectangle 130"/>
              <p:cNvSpPr>
                <a:spLocks/>
              </p:cNvSpPr>
              <p:nvPr/>
            </p:nvSpPr>
            <p:spPr bwMode="auto">
              <a:xfrm>
                <a:off x="-127000" y="850900"/>
                <a:ext cx="22009100" cy="965200"/>
              </a:xfrm>
              <a:prstGeom prst="rect">
                <a:avLst/>
              </a:prstGeom>
              <a:solidFill>
                <a:srgbClr val="214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31F3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pic>
            <p:nvPicPr>
              <p:cNvPr id="12" name="Picture 225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875" y="800100"/>
                <a:ext cx="21359813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0195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0195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TextBox 12"/>
              <p:cNvSpPr txBox="1"/>
              <p:nvPr/>
            </p:nvSpPr>
            <p:spPr>
              <a:xfrm>
                <a:off x="16144736" y="998641"/>
                <a:ext cx="3572774" cy="628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기부유통플랫폼</a:t>
                </a:r>
                <a:endParaRPr kumimoji="0" lang="ko-KR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9282144" y="803131"/>
                <a:ext cx="2084119" cy="95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glow rad="101600">
                        <a:srgbClr val="333399">
                          <a:satMod val="175000"/>
                          <a:alpha val="40000"/>
                        </a:srgbClr>
                      </a:glow>
                    </a:effectLst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I am</a:t>
                </a:r>
                <a:endParaRPr kumimoji="0" lang="ko-KR" altLang="en-US" sz="2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glow rad="101600">
                      <a:srgbClr val="333399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sp>
            <p:nvSpPr>
              <p:cNvPr id="15" name="Rectangle 132"/>
              <p:cNvSpPr>
                <a:spLocks/>
              </p:cNvSpPr>
              <p:nvPr/>
            </p:nvSpPr>
            <p:spPr bwMode="auto">
              <a:xfrm>
                <a:off x="2939136" y="153220"/>
                <a:ext cx="5698328" cy="646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200" b="1" kern="0" dirty="0">
                    <a:solidFill>
                      <a:srgbClr val="333399"/>
                    </a:solidFill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3</a:t>
                </a:r>
                <a:r>
                  <a:rPr kumimoji="0" lang="en-US" altLang="ko-KR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.</a:t>
                </a:r>
                <a:r>
                  <a:rPr kumimoji="0" lang="ko-KR" altLang="en-US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문제점 분석</a:t>
                </a:r>
                <a:endParaRPr kumimoji="0" lang="ko-KR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YDIYGO140-KSCpc-EUC-H" charset="0"/>
                </a:endParaRPr>
              </a:p>
            </p:txBody>
          </p:sp>
        </p:grpSp>
        <p:sp>
          <p:nvSpPr>
            <p:cNvPr id="7" name="직사각형 6"/>
            <p:cNvSpPr/>
            <p:nvPr/>
          </p:nvSpPr>
          <p:spPr bwMode="auto">
            <a:xfrm>
              <a:off x="1588165" y="439288"/>
              <a:ext cx="783091" cy="491564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42195" tIns="21097" rIns="42195" bIns="21097" numCol="1" spcCol="0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2194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charset="0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-486688" y="936469"/>
            <a:ext cx="1999297" cy="1073873"/>
            <a:chOff x="-590598" y="1104220"/>
            <a:chExt cx="1823357" cy="692331"/>
          </a:xfrm>
        </p:grpSpPr>
        <p:pic>
          <p:nvPicPr>
            <p:cNvPr id="17" name="Picture 131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90598" y="1104220"/>
              <a:ext cx="1823357" cy="692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32"/>
            <p:cNvSpPr>
              <a:spLocks/>
            </p:cNvSpPr>
            <p:nvPr/>
          </p:nvSpPr>
          <p:spPr bwMode="auto">
            <a:xfrm>
              <a:off x="-112088" y="1226250"/>
              <a:ext cx="1121229" cy="378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22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기타개인 </a:t>
              </a:r>
              <a:endParaRPr lang="en-US" altLang="ko-KR" sz="2200" b="1" dirty="0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YDIYGO140-KSCpc-EUC-H" charset="0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22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문</a:t>
              </a:r>
              <a:r>
                <a:rPr lang="ko-KR" altLang="en-US" sz="22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제</a:t>
              </a:r>
            </a:p>
          </p:txBody>
        </p:sp>
      </p:grpSp>
      <p:sp>
        <p:nvSpPr>
          <p:cNvPr id="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1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>
            <a:off x="5832140" y="2184545"/>
            <a:ext cx="540060" cy="26438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4" name="_x372412920" descr="EMB00000b30344e"/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7799" y="2182341"/>
            <a:ext cx="7050223" cy="4165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1"/>
          <p:cNvSpPr>
            <a:spLocks/>
          </p:cNvSpPr>
          <p:nvPr/>
        </p:nvSpPr>
        <p:spPr bwMode="auto">
          <a:xfrm>
            <a:off x="4413470" y="1412776"/>
            <a:ext cx="2029345" cy="581297"/>
          </a:xfrm>
          <a:prstGeom prst="rect">
            <a:avLst/>
          </a:prstGeom>
          <a:solidFill>
            <a:srgbClr val="4F81BD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31F31">
                    <a:alpha val="61176"/>
                  </a:srgb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cxnSp>
        <p:nvCxnSpPr>
          <p:cNvPr id="27" name="직선 연결선 26"/>
          <p:cNvCxnSpPr>
            <a:endCxn id="25" idx="2"/>
          </p:cNvCxnSpPr>
          <p:nvPr/>
        </p:nvCxnSpPr>
        <p:spPr>
          <a:xfrm flipH="1" flipV="1">
            <a:off x="5428143" y="1994073"/>
            <a:ext cx="1145567" cy="28343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435151" y="1441814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기부금부담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8841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-54426" y="-124504"/>
            <a:ext cx="9432470" cy="1540166"/>
            <a:chOff x="-54426" y="-124504"/>
            <a:chExt cx="9432470" cy="1540166"/>
          </a:xfrm>
        </p:grpSpPr>
        <p:grpSp>
          <p:nvGrpSpPr>
            <p:cNvPr id="4" name="그룹 3"/>
            <p:cNvGrpSpPr/>
            <p:nvPr/>
          </p:nvGrpSpPr>
          <p:grpSpPr>
            <a:xfrm>
              <a:off x="-54426" y="-124504"/>
              <a:ext cx="9432470" cy="1540166"/>
              <a:chOff x="-127000" y="-242091"/>
              <a:chExt cx="22009100" cy="2994767"/>
            </a:xfrm>
          </p:grpSpPr>
          <p:pic>
            <p:nvPicPr>
              <p:cNvPr id="6" name="Picture 1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12816" y="1554932"/>
                <a:ext cx="129540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792157">
                <a:off x="19009555" y="-242091"/>
                <a:ext cx="2556682" cy="1866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09904" y="1050876"/>
                <a:ext cx="2847328" cy="1701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Rectangle 130"/>
              <p:cNvSpPr>
                <a:spLocks/>
              </p:cNvSpPr>
              <p:nvPr/>
            </p:nvSpPr>
            <p:spPr bwMode="auto">
              <a:xfrm>
                <a:off x="-127000" y="850900"/>
                <a:ext cx="22009100" cy="965200"/>
              </a:xfrm>
              <a:prstGeom prst="rect">
                <a:avLst/>
              </a:prstGeom>
              <a:solidFill>
                <a:srgbClr val="214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31F3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pic>
            <p:nvPicPr>
              <p:cNvPr id="10" name="Picture 225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875" y="800100"/>
                <a:ext cx="21359813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0195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0195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16144736" y="998641"/>
                <a:ext cx="3572774" cy="628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기부유통플랫폼</a:t>
                </a:r>
                <a:endParaRPr kumimoji="0" lang="ko-KR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19282144" y="803131"/>
                <a:ext cx="2084119" cy="95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glow rad="101600">
                        <a:srgbClr val="333399">
                          <a:satMod val="175000"/>
                          <a:alpha val="40000"/>
                        </a:srgbClr>
                      </a:glow>
                    </a:effectLst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I am</a:t>
                </a:r>
                <a:endParaRPr kumimoji="0" lang="ko-KR" altLang="en-US" sz="2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glow rad="101600">
                      <a:srgbClr val="333399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sp>
            <p:nvSpPr>
              <p:cNvPr id="13" name="Rectangle 132"/>
              <p:cNvSpPr>
                <a:spLocks/>
              </p:cNvSpPr>
              <p:nvPr/>
            </p:nvSpPr>
            <p:spPr bwMode="auto">
              <a:xfrm>
                <a:off x="2939136" y="153220"/>
                <a:ext cx="5698328" cy="64688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200" b="1" kern="0" dirty="0">
                    <a:solidFill>
                      <a:srgbClr val="333399"/>
                    </a:solidFill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3</a:t>
                </a:r>
                <a:r>
                  <a:rPr kumimoji="0" lang="en-US" altLang="ko-KR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.</a:t>
                </a:r>
                <a:r>
                  <a:rPr kumimoji="0" lang="ko-KR" altLang="en-US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문제점 분석</a:t>
                </a:r>
                <a:endParaRPr kumimoji="0" lang="ko-KR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YDIYGO140-KSCpc-EUC-H" charset="0"/>
                </a:endParaRPr>
              </a:p>
            </p:txBody>
          </p:sp>
        </p:grpSp>
        <p:sp>
          <p:nvSpPr>
            <p:cNvPr id="5" name="직사각형 4"/>
            <p:cNvSpPr/>
            <p:nvPr/>
          </p:nvSpPr>
          <p:spPr bwMode="auto">
            <a:xfrm>
              <a:off x="1588165" y="439288"/>
              <a:ext cx="783091" cy="491564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42195" tIns="21097" rIns="42195" bIns="21097" numCol="1" spcCol="0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2194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charset="0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44714" y="2147600"/>
            <a:ext cx="931446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3600" b="1" dirty="0"/>
              <a:t>첫째</a:t>
            </a:r>
            <a:r>
              <a:rPr lang="en-US" altLang="ko-KR" sz="3600" b="1" dirty="0"/>
              <a:t>, </a:t>
            </a:r>
            <a:r>
              <a:rPr lang="ko-KR" altLang="en-US" sz="3600" b="1" dirty="0"/>
              <a:t>시민들의 </a:t>
            </a:r>
            <a:r>
              <a:rPr lang="ko-KR" altLang="en-US" sz="3600" b="1" dirty="0">
                <a:solidFill>
                  <a:srgbClr val="0070C0"/>
                </a:solidFill>
              </a:rPr>
              <a:t>기부금</a:t>
            </a:r>
            <a:r>
              <a:rPr lang="ko-KR" altLang="en-US" sz="3600" b="1" dirty="0"/>
              <a:t>에 대한 </a:t>
            </a:r>
            <a:r>
              <a:rPr lang="ko-KR" altLang="en-US" sz="3600" b="1" dirty="0" smtClean="0">
                <a:solidFill>
                  <a:srgbClr val="0070C0"/>
                </a:solidFill>
              </a:rPr>
              <a:t>부담감</a:t>
            </a:r>
            <a:r>
              <a:rPr lang="en-US" altLang="ko-KR" sz="3600" b="1" dirty="0" smtClean="0"/>
              <a:t/>
            </a:r>
            <a:br>
              <a:rPr lang="en-US" altLang="ko-KR" sz="3600" b="1" dirty="0" smtClean="0"/>
            </a:br>
            <a:endParaRPr lang="ko-KR" altLang="en-US" sz="3600" dirty="0"/>
          </a:p>
          <a:p>
            <a:pPr fontAlgn="base"/>
            <a:r>
              <a:rPr lang="ko-KR" altLang="en-US" sz="3600" b="1" dirty="0"/>
              <a:t>둘째</a:t>
            </a:r>
            <a:r>
              <a:rPr lang="en-US" altLang="ko-KR" sz="3600" b="1" dirty="0"/>
              <a:t>, </a:t>
            </a:r>
            <a:r>
              <a:rPr lang="ko-KR" altLang="en-US" sz="3600" b="1" dirty="0">
                <a:solidFill>
                  <a:srgbClr val="0070C0"/>
                </a:solidFill>
              </a:rPr>
              <a:t>투명성</a:t>
            </a:r>
            <a:r>
              <a:rPr lang="ko-KR" altLang="en-US" sz="3600" b="1" dirty="0"/>
              <a:t>에 대한 </a:t>
            </a:r>
            <a:r>
              <a:rPr lang="ko-KR" altLang="en-US" sz="3600" b="1" dirty="0" smtClean="0">
                <a:solidFill>
                  <a:srgbClr val="0070C0"/>
                </a:solidFill>
              </a:rPr>
              <a:t>의구심</a:t>
            </a:r>
            <a:endParaRPr lang="en-US" altLang="ko-KR" sz="3600" b="1" dirty="0" smtClean="0">
              <a:solidFill>
                <a:srgbClr val="0070C0"/>
              </a:solidFill>
            </a:endParaRPr>
          </a:p>
          <a:p>
            <a:pPr fontAlgn="base"/>
            <a:endParaRPr lang="ko-KR" altLang="en-US" sz="3600" dirty="0"/>
          </a:p>
          <a:p>
            <a:pPr fontAlgn="base"/>
            <a:r>
              <a:rPr lang="ko-KR" altLang="en-US" sz="3600" b="1" dirty="0"/>
              <a:t>셋째</a:t>
            </a:r>
            <a:r>
              <a:rPr lang="en-US" altLang="ko-KR" sz="3600" b="1" dirty="0"/>
              <a:t>, </a:t>
            </a:r>
            <a:r>
              <a:rPr lang="ko-KR" altLang="en-US" sz="3600" b="1" dirty="0"/>
              <a:t>재정악화로 인한 </a:t>
            </a:r>
            <a:r>
              <a:rPr lang="ko-KR" altLang="en-US" sz="3600" b="1" dirty="0">
                <a:solidFill>
                  <a:srgbClr val="0070C0"/>
                </a:solidFill>
              </a:rPr>
              <a:t>질 낮은 홍보</a:t>
            </a:r>
            <a:r>
              <a:rPr lang="ko-KR" altLang="en-US" sz="3600" b="1" dirty="0"/>
              <a:t>상황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78418676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_x192368120" descr="EMB0000018433a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8456" y="4532509"/>
            <a:ext cx="2495408" cy="48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192368760" descr="EMB0000018433a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384" y="2593932"/>
            <a:ext cx="3605483" cy="286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직사각형 34"/>
          <p:cNvSpPr/>
          <p:nvPr/>
        </p:nvSpPr>
        <p:spPr>
          <a:xfrm>
            <a:off x="5429005" y="1052170"/>
            <a:ext cx="3605483" cy="15970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-54427" y="-124504"/>
            <a:ext cx="9432471" cy="1540166"/>
            <a:chOff x="-54427" y="-124504"/>
            <a:chExt cx="9432471" cy="1540166"/>
          </a:xfrm>
        </p:grpSpPr>
        <p:grpSp>
          <p:nvGrpSpPr>
            <p:cNvPr id="5" name="그룹 4"/>
            <p:cNvGrpSpPr/>
            <p:nvPr/>
          </p:nvGrpSpPr>
          <p:grpSpPr>
            <a:xfrm>
              <a:off x="-54427" y="-124504"/>
              <a:ext cx="9432471" cy="1540166"/>
              <a:chOff x="-127000" y="-242091"/>
              <a:chExt cx="22009100" cy="2994767"/>
            </a:xfrm>
          </p:grpSpPr>
          <p:pic>
            <p:nvPicPr>
              <p:cNvPr id="7" name="Picture 1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12816" y="1554932"/>
                <a:ext cx="129540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792157">
                <a:off x="19009555" y="-242091"/>
                <a:ext cx="2556682" cy="1866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09904" y="1050876"/>
                <a:ext cx="2847328" cy="1701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Rectangle 130"/>
              <p:cNvSpPr>
                <a:spLocks/>
              </p:cNvSpPr>
              <p:nvPr/>
            </p:nvSpPr>
            <p:spPr bwMode="auto">
              <a:xfrm>
                <a:off x="-127000" y="850900"/>
                <a:ext cx="22009100" cy="965200"/>
              </a:xfrm>
              <a:prstGeom prst="rect">
                <a:avLst/>
              </a:prstGeom>
              <a:solidFill>
                <a:srgbClr val="214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31F3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pic>
            <p:nvPicPr>
              <p:cNvPr id="11" name="Picture 225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875" y="800100"/>
                <a:ext cx="21359813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0195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0195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6144736" y="998641"/>
                <a:ext cx="3572774" cy="628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기부유통플랫폼</a:t>
                </a:r>
                <a:endParaRPr kumimoji="0" lang="ko-KR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9282144" y="803131"/>
                <a:ext cx="2084119" cy="95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glow rad="101600">
                        <a:srgbClr val="333399">
                          <a:satMod val="175000"/>
                          <a:alpha val="40000"/>
                        </a:srgbClr>
                      </a:glow>
                    </a:effectLst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I am</a:t>
                </a:r>
                <a:endParaRPr kumimoji="0" lang="ko-KR" altLang="en-US" sz="2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glow rad="101600">
                      <a:srgbClr val="333399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sp>
            <p:nvSpPr>
              <p:cNvPr id="14" name="Rectangle 132"/>
              <p:cNvSpPr>
                <a:spLocks/>
              </p:cNvSpPr>
              <p:nvPr/>
            </p:nvSpPr>
            <p:spPr bwMode="auto">
              <a:xfrm>
                <a:off x="5343293" y="114300"/>
                <a:ext cx="5921375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4.</a:t>
                </a:r>
                <a:r>
                  <a:rPr kumimoji="0" lang="ko-KR" altLang="en-US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사업의 </a:t>
                </a:r>
                <a:r>
                  <a:rPr kumimoji="0" lang="ko-KR" alt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세부 내용</a:t>
                </a:r>
              </a:p>
            </p:txBody>
          </p:sp>
        </p:grpSp>
        <p:sp>
          <p:nvSpPr>
            <p:cNvPr id="6" name="직사각형 5"/>
            <p:cNvSpPr/>
            <p:nvPr/>
          </p:nvSpPr>
          <p:spPr bwMode="auto">
            <a:xfrm>
              <a:off x="2289984" y="439288"/>
              <a:ext cx="783091" cy="491564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42195" tIns="21097" rIns="42195" bIns="21097" numCol="1" spcCol="0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2194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-486688" y="936469"/>
            <a:ext cx="1999297" cy="1073873"/>
            <a:chOff x="-590598" y="1104220"/>
            <a:chExt cx="1823357" cy="692331"/>
          </a:xfrm>
        </p:grpSpPr>
        <p:pic>
          <p:nvPicPr>
            <p:cNvPr id="16" name="Picture 131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90598" y="1104220"/>
              <a:ext cx="1823357" cy="692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ectangle 132"/>
            <p:cNvSpPr>
              <a:spLocks/>
            </p:cNvSpPr>
            <p:nvPr/>
          </p:nvSpPr>
          <p:spPr bwMode="auto">
            <a:xfrm>
              <a:off x="-112088" y="1226250"/>
              <a:ext cx="1344847" cy="378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fontAlgn="base"/>
              <a:r>
                <a:rPr lang="en-US" altLang="ko-KR" sz="2400" b="1" dirty="0"/>
                <a:t>Key Idea </a:t>
              </a:r>
              <a:r>
                <a:rPr lang="ko-KR" altLang="en-US" sz="2400" b="1" dirty="0" err="1"/>
                <a:t>매칭</a:t>
              </a:r>
              <a:endParaRPr lang="ko-KR" altLang="en-US" sz="2400" dirty="0"/>
            </a:p>
          </p:txBody>
        </p:sp>
      </p:grpSp>
      <p:sp>
        <p:nvSpPr>
          <p:cNvPr id="18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" name="_x192366280" descr="EMB000001843398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1736" y="2614773"/>
            <a:ext cx="2514767" cy="2854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_x191010552" descr="EMB000001843397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399" y="4581128"/>
            <a:ext cx="551901" cy="4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6" name="그룹 35"/>
          <p:cNvGrpSpPr/>
          <p:nvPr/>
        </p:nvGrpSpPr>
        <p:grpSpPr>
          <a:xfrm>
            <a:off x="1030773" y="1983607"/>
            <a:ext cx="2712689" cy="581297"/>
            <a:chOff x="1030773" y="1983607"/>
            <a:chExt cx="2712689" cy="581297"/>
          </a:xfrm>
        </p:grpSpPr>
        <p:sp>
          <p:nvSpPr>
            <p:cNvPr id="23" name="Rectangle 241"/>
            <p:cNvSpPr>
              <a:spLocks/>
            </p:cNvSpPr>
            <p:nvPr/>
          </p:nvSpPr>
          <p:spPr bwMode="auto">
            <a:xfrm>
              <a:off x="1030773" y="1983607"/>
              <a:ext cx="2701059" cy="581297"/>
            </a:xfrm>
            <a:prstGeom prst="rect">
              <a:avLst/>
            </a:prstGeom>
            <a:solidFill>
              <a:srgbClr val="4F81BD">
                <a:alpha val="6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>
                      <a:alpha val="61176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1045287" y="1983646"/>
              <a:ext cx="269817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</a:rPr>
                <a:t>기부성향테스트</a:t>
              </a:r>
              <a:endParaRPr lang="ko-KR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</p:grpSp>
      <p:sp>
        <p:nvSpPr>
          <p:cNvPr id="26" name="Rectangle 241"/>
          <p:cNvSpPr>
            <a:spLocks/>
          </p:cNvSpPr>
          <p:nvPr/>
        </p:nvSpPr>
        <p:spPr bwMode="auto">
          <a:xfrm>
            <a:off x="-739947" y="6110006"/>
            <a:ext cx="7544195" cy="703370"/>
          </a:xfrm>
          <a:prstGeom prst="rect">
            <a:avLst/>
          </a:prstGeom>
          <a:solidFill>
            <a:srgbClr val="4F81BD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31F31">
                    <a:alpha val="61176"/>
                  </a:srgb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94155" y="6136276"/>
            <a:ext cx="634340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중간 탐색 비용을 낮춰줍니다</a:t>
            </a:r>
            <a:r>
              <a:rPr lang="en-US" altLang="ko-KR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!</a:t>
            </a:r>
            <a:endParaRPr lang="ko-KR" alt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pic>
        <p:nvPicPr>
          <p:cNvPr id="28" name="_x191010552" descr="EMB000001843397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883" y="3832582"/>
            <a:ext cx="551901" cy="4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_x191010552" descr="EMB000001843397"/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883" y="3115448"/>
            <a:ext cx="551901" cy="4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_x192368600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2930" y="2737772"/>
            <a:ext cx="2328949" cy="258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130"/>
          <p:cNvSpPr>
            <a:spLocks/>
          </p:cNvSpPr>
          <p:nvPr/>
        </p:nvSpPr>
        <p:spPr bwMode="auto">
          <a:xfrm rot="5400000">
            <a:off x="3463701" y="3976885"/>
            <a:ext cx="3636626" cy="20132"/>
          </a:xfrm>
          <a:prstGeom prst="rect">
            <a:avLst/>
          </a:prstGeom>
          <a:solidFill>
            <a:srgbClr val="21437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31F3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sp>
        <p:nvSpPr>
          <p:cNvPr id="31" name="Rectangle 241"/>
          <p:cNvSpPr>
            <a:spLocks/>
          </p:cNvSpPr>
          <p:nvPr/>
        </p:nvSpPr>
        <p:spPr bwMode="auto">
          <a:xfrm>
            <a:off x="5733091" y="1988840"/>
            <a:ext cx="2971165" cy="581297"/>
          </a:xfrm>
          <a:prstGeom prst="rect">
            <a:avLst/>
          </a:prstGeom>
          <a:solidFill>
            <a:srgbClr val="4F81BD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31F31">
                    <a:alpha val="61176"/>
                  </a:srgb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703124" y="1988879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문제현장에서제안</a:t>
            </a:r>
            <a:endParaRPr lang="ko-KR" altLang="en-US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4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37891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5.20231E-7 L -0.14757 0.00347 " pathEditMode="relative" rAng="0" ptsTypes="AA">
                                      <p:cBhvr>
                                        <p:cTn id="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378" y="1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04624E-7 L 0.00295 -0.1711 " pathEditMode="relative" rAng="0" ptsTypes="AA">
                                      <p:cBhvr>
                                        <p:cTn id="22" dur="750" fill="hold"/>
                                        <p:tgtEl>
                                          <p:spTgt spid="20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9" y="-855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54427" y="-124504"/>
            <a:ext cx="9432471" cy="1540166"/>
            <a:chOff x="-54427" y="-124504"/>
            <a:chExt cx="9432471" cy="1540166"/>
          </a:xfrm>
        </p:grpSpPr>
        <p:grpSp>
          <p:nvGrpSpPr>
            <p:cNvPr id="5" name="그룹 4"/>
            <p:cNvGrpSpPr/>
            <p:nvPr/>
          </p:nvGrpSpPr>
          <p:grpSpPr>
            <a:xfrm>
              <a:off x="-54427" y="-124504"/>
              <a:ext cx="9432471" cy="1540166"/>
              <a:chOff x="-127000" y="-242091"/>
              <a:chExt cx="22009100" cy="2994767"/>
            </a:xfrm>
          </p:grpSpPr>
          <p:pic>
            <p:nvPicPr>
              <p:cNvPr id="7" name="Picture 1"/>
              <p:cNvPicPr>
                <a:picLocks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12816" y="1554932"/>
                <a:ext cx="129540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792157">
                <a:off x="19009555" y="-242091"/>
                <a:ext cx="2556682" cy="1866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" name="Picture 3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09904" y="1050876"/>
                <a:ext cx="2847328" cy="1701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0" name="Rectangle 130"/>
              <p:cNvSpPr>
                <a:spLocks/>
              </p:cNvSpPr>
              <p:nvPr/>
            </p:nvSpPr>
            <p:spPr bwMode="auto">
              <a:xfrm>
                <a:off x="-127000" y="850900"/>
                <a:ext cx="22009100" cy="965200"/>
              </a:xfrm>
              <a:prstGeom prst="rect">
                <a:avLst/>
              </a:prstGeom>
              <a:solidFill>
                <a:srgbClr val="214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31F3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pic>
            <p:nvPicPr>
              <p:cNvPr id="11" name="Picture 225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875" y="800100"/>
                <a:ext cx="21359813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0195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0195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16144736" y="998641"/>
                <a:ext cx="3572774" cy="628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기부유통플랫폼</a:t>
                </a:r>
                <a:endParaRPr kumimoji="0" lang="ko-KR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sp>
            <p:nvSpPr>
              <p:cNvPr id="13" name="TextBox 12"/>
              <p:cNvSpPr txBox="1"/>
              <p:nvPr/>
            </p:nvSpPr>
            <p:spPr>
              <a:xfrm>
                <a:off x="19282144" y="803131"/>
                <a:ext cx="2084119" cy="95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glow rad="101600">
                        <a:srgbClr val="333399">
                          <a:satMod val="175000"/>
                          <a:alpha val="40000"/>
                        </a:srgbClr>
                      </a:glow>
                    </a:effectLst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I am</a:t>
                </a:r>
                <a:endParaRPr kumimoji="0" lang="ko-KR" altLang="en-US" sz="2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glow rad="101600">
                      <a:srgbClr val="333399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sp>
            <p:nvSpPr>
              <p:cNvPr id="14" name="Rectangle 132"/>
              <p:cNvSpPr>
                <a:spLocks/>
              </p:cNvSpPr>
              <p:nvPr/>
            </p:nvSpPr>
            <p:spPr bwMode="auto">
              <a:xfrm>
                <a:off x="5343293" y="114300"/>
                <a:ext cx="5921375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4.</a:t>
                </a:r>
                <a:r>
                  <a:rPr kumimoji="0" lang="ko-KR" altLang="en-US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사업의 </a:t>
                </a:r>
                <a:r>
                  <a:rPr kumimoji="0" lang="ko-KR" alt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세부 내용</a:t>
                </a:r>
              </a:p>
            </p:txBody>
          </p:sp>
        </p:grpSp>
        <p:sp>
          <p:nvSpPr>
            <p:cNvPr id="6" name="직사각형 5"/>
            <p:cNvSpPr/>
            <p:nvPr/>
          </p:nvSpPr>
          <p:spPr bwMode="auto">
            <a:xfrm>
              <a:off x="2289984" y="439288"/>
              <a:ext cx="783091" cy="491564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42195" tIns="21097" rIns="42195" bIns="21097" numCol="1" spcCol="0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2194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charset="0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-486688" y="936469"/>
            <a:ext cx="1999297" cy="1073873"/>
            <a:chOff x="-590598" y="1104220"/>
            <a:chExt cx="1823357" cy="692331"/>
          </a:xfrm>
        </p:grpSpPr>
        <p:pic>
          <p:nvPicPr>
            <p:cNvPr id="16" name="Picture 131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90598" y="1104220"/>
              <a:ext cx="1823357" cy="692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ectangle 132"/>
            <p:cNvSpPr>
              <a:spLocks/>
            </p:cNvSpPr>
            <p:nvPr/>
          </p:nvSpPr>
          <p:spPr bwMode="auto">
            <a:xfrm>
              <a:off x="-112088" y="1226250"/>
              <a:ext cx="1344847" cy="378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fontAlgn="base"/>
              <a:r>
                <a:rPr lang="en-US" altLang="ko-KR" sz="2400" b="1" dirty="0" smtClean="0"/>
                <a:t>Key Idea </a:t>
              </a:r>
              <a:r>
                <a:rPr lang="ko-KR" altLang="en-US" sz="2400" b="1" dirty="0" smtClean="0"/>
                <a:t>피드</a:t>
              </a:r>
              <a:r>
                <a:rPr lang="ko-KR" altLang="en-US" sz="2400" b="1" dirty="0"/>
                <a:t>백</a:t>
              </a:r>
              <a:endParaRPr lang="ko-KR" altLang="en-US" sz="2400" dirty="0"/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167085" y="1983607"/>
            <a:ext cx="2701059" cy="581297"/>
            <a:chOff x="1030773" y="1983607"/>
            <a:chExt cx="2701059" cy="581297"/>
          </a:xfrm>
        </p:grpSpPr>
        <p:sp>
          <p:nvSpPr>
            <p:cNvPr id="19" name="Rectangle 241"/>
            <p:cNvSpPr>
              <a:spLocks/>
            </p:cNvSpPr>
            <p:nvPr/>
          </p:nvSpPr>
          <p:spPr bwMode="auto">
            <a:xfrm>
              <a:off x="1030773" y="1983607"/>
              <a:ext cx="2701059" cy="581297"/>
            </a:xfrm>
            <a:prstGeom prst="rect">
              <a:avLst/>
            </a:prstGeom>
            <a:solidFill>
              <a:srgbClr val="4F81BD">
                <a:alpha val="6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>
                      <a:alpha val="61176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224825" y="1983646"/>
              <a:ext cx="23391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</a:rPr>
                <a:t>상호커뮤니티</a:t>
              </a:r>
              <a:endParaRPr lang="ko-KR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86658" y="1988840"/>
            <a:ext cx="2701059" cy="581297"/>
            <a:chOff x="1030773" y="1983607"/>
            <a:chExt cx="2701059" cy="581297"/>
          </a:xfrm>
        </p:grpSpPr>
        <p:sp>
          <p:nvSpPr>
            <p:cNvPr id="22" name="Rectangle 241"/>
            <p:cNvSpPr>
              <a:spLocks/>
            </p:cNvSpPr>
            <p:nvPr/>
          </p:nvSpPr>
          <p:spPr bwMode="auto">
            <a:xfrm>
              <a:off x="1030773" y="1983607"/>
              <a:ext cx="2701059" cy="581297"/>
            </a:xfrm>
            <a:prstGeom prst="rect">
              <a:avLst/>
            </a:prstGeom>
            <a:solidFill>
              <a:srgbClr val="4F81BD">
                <a:alpha val="6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>
                      <a:alpha val="61176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070937" y="2018816"/>
              <a:ext cx="264687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</a:rPr>
                <a:t>기부액운송장번호</a:t>
              </a:r>
              <a:endParaRPr lang="ko-KR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263429" y="1983607"/>
            <a:ext cx="2701059" cy="581297"/>
            <a:chOff x="1030773" y="1983607"/>
            <a:chExt cx="2701059" cy="581297"/>
          </a:xfrm>
        </p:grpSpPr>
        <p:sp>
          <p:nvSpPr>
            <p:cNvPr id="25" name="Rectangle 241"/>
            <p:cNvSpPr>
              <a:spLocks/>
            </p:cNvSpPr>
            <p:nvPr/>
          </p:nvSpPr>
          <p:spPr bwMode="auto">
            <a:xfrm>
              <a:off x="1030773" y="1983607"/>
              <a:ext cx="2701059" cy="581297"/>
            </a:xfrm>
            <a:prstGeom prst="rect">
              <a:avLst/>
            </a:prstGeom>
            <a:solidFill>
              <a:srgbClr val="4F81BD">
                <a:alpha val="6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>
                      <a:alpha val="61176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1277725" y="1983646"/>
              <a:ext cx="22333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</a:rPr>
                <a:t>재 계약 제도</a:t>
              </a:r>
              <a:endParaRPr lang="ko-KR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</p:grpSp>
      <p:sp>
        <p:nvSpPr>
          <p:cNvPr id="30" name="Rectangle 130"/>
          <p:cNvSpPr>
            <a:spLocks/>
          </p:cNvSpPr>
          <p:nvPr/>
        </p:nvSpPr>
        <p:spPr bwMode="auto">
          <a:xfrm rot="5400000">
            <a:off x="1088351" y="3798003"/>
            <a:ext cx="3636626" cy="18302"/>
          </a:xfrm>
          <a:prstGeom prst="rect">
            <a:avLst/>
          </a:prstGeom>
          <a:solidFill>
            <a:srgbClr val="21437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31F3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sp>
        <p:nvSpPr>
          <p:cNvPr id="31" name="Rectangle 130"/>
          <p:cNvSpPr>
            <a:spLocks/>
          </p:cNvSpPr>
          <p:nvPr/>
        </p:nvSpPr>
        <p:spPr bwMode="auto">
          <a:xfrm rot="5400000">
            <a:off x="4293506" y="3797088"/>
            <a:ext cx="3636626" cy="20132"/>
          </a:xfrm>
          <a:prstGeom prst="rect">
            <a:avLst/>
          </a:prstGeom>
          <a:solidFill>
            <a:srgbClr val="21437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31F3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14" r="23585"/>
          <a:stretch/>
        </p:blipFill>
        <p:spPr bwMode="auto">
          <a:xfrm>
            <a:off x="2987824" y="2747319"/>
            <a:ext cx="3079877" cy="334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51" name="그룹 50"/>
          <p:cNvGrpSpPr/>
          <p:nvPr/>
        </p:nvGrpSpPr>
        <p:grpSpPr>
          <a:xfrm>
            <a:off x="-36512" y="2989917"/>
            <a:ext cx="2927618" cy="2295525"/>
            <a:chOff x="3131840" y="2989917"/>
            <a:chExt cx="2927618" cy="2295525"/>
          </a:xfrm>
        </p:grpSpPr>
        <p:grpSp>
          <p:nvGrpSpPr>
            <p:cNvPr id="49" name="그룹 48"/>
            <p:cNvGrpSpPr/>
            <p:nvPr/>
          </p:nvGrpSpPr>
          <p:grpSpPr>
            <a:xfrm>
              <a:off x="3131840" y="2989917"/>
              <a:ext cx="2898720" cy="2295525"/>
              <a:chOff x="3131840" y="2996952"/>
              <a:chExt cx="2898720" cy="2295525"/>
            </a:xfrm>
          </p:grpSpPr>
          <p:pic>
            <p:nvPicPr>
              <p:cNvPr id="1026" name="Picture 2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83" r="36973"/>
              <a:stretch/>
            </p:blipFill>
            <p:spPr bwMode="auto">
              <a:xfrm>
                <a:off x="3131840" y="2996952"/>
                <a:ext cx="2898720" cy="229552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32" name="직사각형 31"/>
              <p:cNvSpPr/>
              <p:nvPr/>
            </p:nvSpPr>
            <p:spPr>
              <a:xfrm>
                <a:off x="3576295" y="3117722"/>
                <a:ext cx="1643777" cy="35586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b="1" dirty="0" smtClean="0">
                    <a:solidFill>
                      <a:schemeClr val="tx1"/>
                    </a:solidFill>
                  </a:rPr>
                  <a:t>기부금액 조회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pic>
            <p:nvPicPr>
              <p:cNvPr id="33" name="Picture 2"/>
              <p:cNvPicPr>
                <a:picLocks noChangeAspect="1" noChangeArrowheads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2221" t="76104" b="776"/>
              <a:stretch/>
            </p:blipFill>
            <p:spPr bwMode="auto">
              <a:xfrm>
                <a:off x="4227726" y="4745421"/>
                <a:ext cx="1802821" cy="5307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8" name="직사각형 27"/>
              <p:cNvSpPr/>
              <p:nvPr/>
            </p:nvSpPr>
            <p:spPr>
              <a:xfrm>
                <a:off x="3295174" y="4418956"/>
                <a:ext cx="2646878" cy="32646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9" name="직사각형 28"/>
            <p:cNvSpPr/>
            <p:nvPr/>
          </p:nvSpPr>
          <p:spPr>
            <a:xfrm>
              <a:off x="3163371" y="3512224"/>
              <a:ext cx="2896087" cy="45730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b="1" dirty="0" smtClean="0">
                  <a:solidFill>
                    <a:schemeClr val="tx1"/>
                  </a:solidFill>
                </a:rPr>
                <a:t>발급된 운송장번호를 조회하세요</a:t>
              </a:r>
              <a:r>
                <a:rPr lang="en-US" altLang="ko-KR" sz="1400" b="1" dirty="0" smtClean="0">
                  <a:solidFill>
                    <a:schemeClr val="tx1"/>
                  </a:solidFill>
                </a:rPr>
                <a:t>.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6131466" y="2852455"/>
            <a:ext cx="3106998" cy="3177544"/>
            <a:chOff x="6084168" y="2852455"/>
            <a:chExt cx="3106998" cy="3177544"/>
          </a:xfrm>
        </p:grpSpPr>
        <p:cxnSp>
          <p:nvCxnSpPr>
            <p:cNvPr id="48" name="직선 연결선 47"/>
            <p:cNvCxnSpPr/>
            <p:nvPr/>
          </p:nvCxnSpPr>
          <p:spPr>
            <a:xfrm>
              <a:off x="6412676" y="3332282"/>
              <a:ext cx="0" cy="212403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54" name="그룹 53"/>
            <p:cNvGrpSpPr/>
            <p:nvPr/>
          </p:nvGrpSpPr>
          <p:grpSpPr>
            <a:xfrm>
              <a:off x="6084168" y="2852455"/>
              <a:ext cx="3106998" cy="3177544"/>
              <a:chOff x="6096323" y="2852455"/>
              <a:chExt cx="3106998" cy="3177544"/>
            </a:xfrm>
          </p:grpSpPr>
          <p:sp>
            <p:nvSpPr>
              <p:cNvPr id="36" name="직사각형 35"/>
              <p:cNvSpPr/>
              <p:nvPr/>
            </p:nvSpPr>
            <p:spPr>
              <a:xfrm>
                <a:off x="8248262" y="3117722"/>
                <a:ext cx="576121" cy="2309345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cxnSp>
            <p:nvCxnSpPr>
              <p:cNvPr id="38" name="직선 연결선 37"/>
              <p:cNvCxnSpPr/>
              <p:nvPr/>
            </p:nvCxnSpPr>
            <p:spPr>
              <a:xfrm>
                <a:off x="6407445" y="5445224"/>
                <a:ext cx="2701059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sp>
            <p:nvSpPr>
              <p:cNvPr id="42" name="직사각형 41"/>
              <p:cNvSpPr/>
              <p:nvPr/>
            </p:nvSpPr>
            <p:spPr>
              <a:xfrm>
                <a:off x="8244351" y="3740876"/>
                <a:ext cx="576121" cy="1656490"/>
              </a:xfrm>
              <a:prstGeom prst="rect">
                <a:avLst/>
              </a:prstGeom>
              <a:solidFill>
                <a:schemeClr val="accent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/>
              <p:cNvSpPr/>
              <p:nvPr/>
            </p:nvSpPr>
            <p:spPr>
              <a:xfrm>
                <a:off x="7447287" y="3295656"/>
                <a:ext cx="576121" cy="2139100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7443376" y="3645024"/>
                <a:ext cx="576121" cy="1760030"/>
              </a:xfrm>
              <a:prstGeom prst="rect">
                <a:avLst/>
              </a:prstGeom>
              <a:solidFill>
                <a:schemeClr val="accent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직사각형 44"/>
              <p:cNvSpPr/>
              <p:nvPr/>
            </p:nvSpPr>
            <p:spPr>
              <a:xfrm>
                <a:off x="6660175" y="3740876"/>
                <a:ext cx="576121" cy="1704348"/>
              </a:xfrm>
              <a:prstGeom prst="rect">
                <a:avLst/>
              </a:prstGeom>
              <a:solidFill>
                <a:schemeClr val="accent1">
                  <a:alpha val="5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직사각형 45"/>
              <p:cNvSpPr/>
              <p:nvPr/>
            </p:nvSpPr>
            <p:spPr>
              <a:xfrm>
                <a:off x="6656264" y="4272394"/>
                <a:ext cx="576121" cy="1143127"/>
              </a:xfrm>
              <a:prstGeom prst="rect">
                <a:avLst/>
              </a:prstGeom>
              <a:solidFill>
                <a:schemeClr val="accent1">
                  <a:alpha val="73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50" name="Picture 149"/>
              <p:cNvPicPr>
                <a:picLocks noChangeAspect="1" noChangeArrowheads="1"/>
              </p:cNvPicPr>
              <p:nvPr/>
            </p:nvPicPr>
            <p:blipFill>
              <a:blip r:embed="rId8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323" y="2852455"/>
                <a:ext cx="359551" cy="562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 cap="rnd">
                    <a:solidFill>
                      <a:schemeClr val="tx1"/>
                    </a:solidFill>
                    <a:round/>
                    <a:headEnd/>
                    <a:tailEnd/>
                  </a14:hiddenLine>
                </a:ext>
              </a:extLst>
            </p:spPr>
          </p:pic>
          <p:sp>
            <p:nvSpPr>
              <p:cNvPr id="47" name="TextBox 46"/>
              <p:cNvSpPr txBox="1"/>
              <p:nvPr/>
            </p:nvSpPr>
            <p:spPr>
              <a:xfrm>
                <a:off x="6445455" y="5445224"/>
                <a:ext cx="88998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 smtClean="0"/>
                  <a:t>2014</a:t>
                </a:r>
                <a:r>
                  <a:rPr lang="en-US" altLang="ko-KR" sz="1600" dirty="0" smtClean="0"/>
                  <a:t>.</a:t>
                </a:r>
                <a:r>
                  <a:rPr lang="ko-KR" altLang="en-US" sz="1600" dirty="0" smtClean="0"/>
                  <a:t>봄</a:t>
                </a:r>
                <a:endParaRPr lang="en-US" altLang="ko-KR" sz="1600" dirty="0" smtClean="0"/>
              </a:p>
              <a:p>
                <a:pPr algn="ctr"/>
                <a:r>
                  <a:rPr lang="en-US" altLang="ko-KR" sz="1600" dirty="0" smtClean="0"/>
                  <a:t>70%</a:t>
                </a:r>
                <a:endParaRPr lang="ko-KR" altLang="en-US" sz="1600" dirty="0"/>
              </a:p>
            </p:txBody>
          </p:sp>
          <p:sp>
            <p:nvSpPr>
              <p:cNvPr id="52" name="TextBox 51"/>
              <p:cNvSpPr txBox="1"/>
              <p:nvPr/>
            </p:nvSpPr>
            <p:spPr>
              <a:xfrm>
                <a:off x="7192847" y="5445224"/>
                <a:ext cx="10951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 smtClean="0"/>
                  <a:t>2014</a:t>
                </a:r>
                <a:r>
                  <a:rPr lang="en-US" altLang="ko-KR" sz="1600" dirty="0" smtClean="0"/>
                  <a:t>.</a:t>
                </a:r>
                <a:r>
                  <a:rPr lang="ko-KR" altLang="en-US" sz="1600" dirty="0" smtClean="0"/>
                  <a:t>여름</a:t>
                </a:r>
                <a:endParaRPr lang="en-US" altLang="ko-KR" sz="1600" dirty="0" smtClean="0"/>
              </a:p>
              <a:p>
                <a:pPr algn="ctr"/>
                <a:r>
                  <a:rPr lang="en-US" altLang="ko-KR" sz="1600" dirty="0"/>
                  <a:t>8</a:t>
                </a:r>
                <a:r>
                  <a:rPr lang="en-US" altLang="ko-KR" sz="1600" dirty="0" smtClean="0"/>
                  <a:t>0%</a:t>
                </a:r>
                <a:endParaRPr lang="ko-KR" altLang="en-US" sz="1600" dirty="0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8108148" y="5445224"/>
                <a:ext cx="109517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600" dirty="0" smtClean="0"/>
                  <a:t>2014</a:t>
                </a:r>
                <a:r>
                  <a:rPr lang="en-US" altLang="ko-KR" sz="1600" dirty="0" smtClean="0"/>
                  <a:t>.</a:t>
                </a:r>
                <a:r>
                  <a:rPr lang="ko-KR" altLang="en-US" sz="1600" dirty="0" smtClean="0"/>
                  <a:t>가을</a:t>
                </a:r>
                <a:endParaRPr lang="en-US" altLang="ko-KR" sz="1600" dirty="0" smtClean="0"/>
              </a:p>
              <a:p>
                <a:pPr algn="ctr"/>
                <a:r>
                  <a:rPr lang="en-US" altLang="ko-KR" sz="1600" dirty="0" smtClean="0"/>
                  <a:t>65%</a:t>
                </a:r>
                <a:endParaRPr lang="ko-KR" altLang="en-US" sz="1600" dirty="0"/>
              </a:p>
            </p:txBody>
          </p:sp>
        </p:grpSp>
      </p:grpSp>
      <p:sp>
        <p:nvSpPr>
          <p:cNvPr id="58" name="Rectangle 241"/>
          <p:cNvSpPr>
            <a:spLocks/>
          </p:cNvSpPr>
          <p:nvPr/>
        </p:nvSpPr>
        <p:spPr bwMode="auto">
          <a:xfrm>
            <a:off x="-1532088" y="6110006"/>
            <a:ext cx="9128477" cy="703370"/>
          </a:xfrm>
          <a:prstGeom prst="rect">
            <a:avLst/>
          </a:prstGeom>
          <a:solidFill>
            <a:srgbClr val="4F81BD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31F31">
                    <a:alpha val="61176"/>
                  </a:srgb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294155" y="6136276"/>
            <a:ext cx="696216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투명성 </a:t>
            </a:r>
            <a:r>
              <a:rPr lang="en-US" altLang="ko-K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&amp; </a:t>
            </a:r>
            <a:r>
              <a:rPr lang="ko-KR" alt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재미 </a:t>
            </a:r>
            <a:r>
              <a:rPr lang="en-US" altLang="ko-K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&amp; </a:t>
            </a:r>
            <a:r>
              <a:rPr lang="ko-KR" alt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기부만족도 업</a:t>
            </a:r>
            <a:r>
              <a:rPr lang="en-US" altLang="ko-KR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!</a:t>
            </a:r>
            <a:endParaRPr lang="ko-KR" alt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80266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8" descr="https://rv.wkcdn.net/http:/rigvedawiki.net/r1/wiki.php/%EC%B2%AD%ED%95%B4%EC%A7%84%ED%95%B4%EC%9A%B4%20%EC%84%B8%EC%9B%94%ED%98%B8%20%EC%B9%A8%EB%AA%B0%20%EC%82%AC%EA%B3%A0?action=download&amp;value=info001497541.jpg"/>
          <p:cNvSpPr>
            <a:spLocks noChangeAspect="1" noChangeArrowheads="1"/>
          </p:cNvSpPr>
          <p:nvPr/>
        </p:nvSpPr>
        <p:spPr bwMode="auto">
          <a:xfrm>
            <a:off x="76200" y="-136525"/>
            <a:ext cx="704850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6" name="AutoShape 10" descr="https://rv.wkcdn.net/http:/rigvedawiki.net/r1/wiki.php/%EC%B2%AD%ED%95%B4%EC%A7%84%ED%95%B4%EC%9A%B4%20%EC%84%B8%EC%9B%94%ED%98%B8%20%EC%B9%A8%EB%AA%B0%20%EC%82%AC%EA%B3%A0?action=download&amp;value=info001497541.jpg"/>
          <p:cNvSpPr>
            <a:spLocks noChangeAspect="1" noChangeArrowheads="1"/>
          </p:cNvSpPr>
          <p:nvPr/>
        </p:nvSpPr>
        <p:spPr bwMode="auto">
          <a:xfrm>
            <a:off x="228600" y="15875"/>
            <a:ext cx="704850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AutoShape 12" descr="https://rv.wkcdn.net/http:/rigvedawiki.net/r1/wiki.php/%EC%B2%AD%ED%95%B4%EC%A7%84%ED%95%B4%EC%9A%B4%20%EC%84%B8%EC%9B%94%ED%98%B8%20%EC%B9%A8%EB%AA%B0%20%EC%82%AC%EA%B3%A0?action=download&amp;value=info001497541.jpg"/>
          <p:cNvSpPr>
            <a:spLocks noChangeAspect="1" noChangeArrowheads="1"/>
          </p:cNvSpPr>
          <p:nvPr/>
        </p:nvSpPr>
        <p:spPr bwMode="auto">
          <a:xfrm>
            <a:off x="381000" y="168275"/>
            <a:ext cx="704850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8" name="AutoShape 14" descr="https://rv.wkcdn.net/http:/rigvedawiki.net/r1/wiki.php/%EC%B2%AD%ED%95%B4%EC%A7%84%ED%95%B4%EC%9A%B4%20%EC%84%B8%EC%9B%94%ED%98%B8%20%EC%B9%A8%EB%AA%B0%20%EC%82%AC%EA%B3%A0?action=download&amp;value=info001497541.jpg"/>
          <p:cNvSpPr>
            <a:spLocks noChangeAspect="1" noChangeArrowheads="1"/>
          </p:cNvSpPr>
          <p:nvPr/>
        </p:nvSpPr>
        <p:spPr bwMode="auto">
          <a:xfrm>
            <a:off x="533400" y="320675"/>
            <a:ext cx="7048500" cy="528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063" name="Picture 15" descr="C:\Users\hp\Desktop\청해진해운%20세월호%20침몰%20사고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3378" y="-155575"/>
            <a:ext cx="9448800" cy="708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1732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486688" y="936469"/>
            <a:ext cx="1999297" cy="1073873"/>
            <a:chOff x="-590598" y="1104220"/>
            <a:chExt cx="1823357" cy="692331"/>
          </a:xfrm>
        </p:grpSpPr>
        <p:pic>
          <p:nvPicPr>
            <p:cNvPr id="5" name="Picture 13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90598" y="1104220"/>
              <a:ext cx="1823357" cy="692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Rectangle 132"/>
            <p:cNvSpPr>
              <a:spLocks/>
            </p:cNvSpPr>
            <p:nvPr/>
          </p:nvSpPr>
          <p:spPr bwMode="auto">
            <a:xfrm>
              <a:off x="-112088" y="1226250"/>
              <a:ext cx="1344847" cy="378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fontAlgn="base"/>
              <a:r>
                <a:rPr lang="en-US" altLang="ko-KR" sz="2400" b="1" dirty="0" smtClean="0"/>
                <a:t>Key Idea </a:t>
              </a:r>
              <a:r>
                <a:rPr lang="ko-KR" altLang="en-US" sz="2400" b="1" dirty="0" smtClean="0"/>
                <a:t>소액</a:t>
              </a:r>
              <a:endParaRPr lang="ko-KR" altLang="en-US" sz="2400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-54427" y="-124504"/>
            <a:ext cx="9432471" cy="1540166"/>
            <a:chOff x="-54427" y="-124504"/>
            <a:chExt cx="9432471" cy="1540166"/>
          </a:xfrm>
        </p:grpSpPr>
        <p:grpSp>
          <p:nvGrpSpPr>
            <p:cNvPr id="8" name="그룹 7"/>
            <p:cNvGrpSpPr/>
            <p:nvPr/>
          </p:nvGrpSpPr>
          <p:grpSpPr>
            <a:xfrm>
              <a:off x="-54427" y="-124504"/>
              <a:ext cx="9432471" cy="1540166"/>
              <a:chOff x="-127000" y="-242091"/>
              <a:chExt cx="22009100" cy="2994767"/>
            </a:xfrm>
          </p:grpSpPr>
          <p:pic>
            <p:nvPicPr>
              <p:cNvPr id="10" name="Picture 1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12816" y="1554932"/>
                <a:ext cx="129540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792157">
                <a:off x="19009555" y="-242091"/>
                <a:ext cx="2556682" cy="1866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09904" y="1050876"/>
                <a:ext cx="2847328" cy="1701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3" name="Rectangle 130"/>
              <p:cNvSpPr>
                <a:spLocks/>
              </p:cNvSpPr>
              <p:nvPr/>
            </p:nvSpPr>
            <p:spPr bwMode="auto">
              <a:xfrm>
                <a:off x="-127000" y="850900"/>
                <a:ext cx="22009100" cy="965200"/>
              </a:xfrm>
              <a:prstGeom prst="rect">
                <a:avLst/>
              </a:prstGeom>
              <a:solidFill>
                <a:srgbClr val="214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31F3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pic>
            <p:nvPicPr>
              <p:cNvPr id="14" name="Picture 225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875" y="800100"/>
                <a:ext cx="21359813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0195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0195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5" name="TextBox 14"/>
              <p:cNvSpPr txBox="1"/>
              <p:nvPr/>
            </p:nvSpPr>
            <p:spPr>
              <a:xfrm>
                <a:off x="16144736" y="998641"/>
                <a:ext cx="3572774" cy="628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기부유통플랫폼</a:t>
                </a:r>
                <a:endParaRPr kumimoji="0" lang="ko-KR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sp>
            <p:nvSpPr>
              <p:cNvPr id="16" name="TextBox 15"/>
              <p:cNvSpPr txBox="1"/>
              <p:nvPr/>
            </p:nvSpPr>
            <p:spPr>
              <a:xfrm>
                <a:off x="19282144" y="803131"/>
                <a:ext cx="2084119" cy="95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glow rad="101600">
                        <a:srgbClr val="333399">
                          <a:satMod val="175000"/>
                          <a:alpha val="40000"/>
                        </a:srgbClr>
                      </a:glow>
                    </a:effectLst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I am</a:t>
                </a:r>
                <a:endParaRPr kumimoji="0" lang="ko-KR" altLang="en-US" sz="2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glow rad="101600">
                      <a:srgbClr val="333399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sp>
            <p:nvSpPr>
              <p:cNvPr id="17" name="Rectangle 132"/>
              <p:cNvSpPr>
                <a:spLocks/>
              </p:cNvSpPr>
              <p:nvPr/>
            </p:nvSpPr>
            <p:spPr bwMode="auto">
              <a:xfrm>
                <a:off x="5343293" y="114300"/>
                <a:ext cx="5921375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4.</a:t>
                </a:r>
                <a:r>
                  <a:rPr kumimoji="0" lang="ko-KR" altLang="en-US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사업의 </a:t>
                </a:r>
                <a:r>
                  <a:rPr kumimoji="0" lang="ko-KR" alt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세부 내용</a:t>
                </a:r>
              </a:p>
            </p:txBody>
          </p:sp>
        </p:grpSp>
        <p:sp>
          <p:nvSpPr>
            <p:cNvPr id="9" name="직사각형 8"/>
            <p:cNvSpPr/>
            <p:nvPr/>
          </p:nvSpPr>
          <p:spPr bwMode="auto">
            <a:xfrm>
              <a:off x="2289984" y="439288"/>
              <a:ext cx="783091" cy="491564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42195" tIns="21097" rIns="42195" bIns="21097" numCol="1" spcCol="0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2194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3491880" y="1989237"/>
            <a:ext cx="2029345" cy="581297"/>
            <a:chOff x="2398925" y="1983607"/>
            <a:chExt cx="2701059" cy="581297"/>
          </a:xfrm>
        </p:grpSpPr>
        <p:sp>
          <p:nvSpPr>
            <p:cNvPr id="19" name="Rectangle 241"/>
            <p:cNvSpPr>
              <a:spLocks/>
            </p:cNvSpPr>
            <p:nvPr/>
          </p:nvSpPr>
          <p:spPr bwMode="auto">
            <a:xfrm>
              <a:off x="2398925" y="1983607"/>
              <a:ext cx="2701059" cy="581297"/>
            </a:xfrm>
            <a:prstGeom prst="rect">
              <a:avLst/>
            </a:prstGeom>
            <a:solidFill>
              <a:srgbClr val="4F81BD">
                <a:alpha val="6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>
                      <a:alpha val="61176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72437" y="1983646"/>
              <a:ext cx="210666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</a:rPr>
                <a:t>기부 </a:t>
              </a:r>
              <a:r>
                <a:rPr lang="ko-KR" altLang="en-US" sz="280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</a:rPr>
                <a:t>상한제</a:t>
              </a:r>
              <a:endParaRPr lang="ko-KR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</p:grpSp>
      <p:grpSp>
        <p:nvGrpSpPr>
          <p:cNvPr id="21" name="그룹 20"/>
          <p:cNvGrpSpPr/>
          <p:nvPr/>
        </p:nvGrpSpPr>
        <p:grpSpPr>
          <a:xfrm>
            <a:off x="263781" y="1988840"/>
            <a:ext cx="2508019" cy="581297"/>
            <a:chOff x="759488" y="1983607"/>
            <a:chExt cx="3269781" cy="581297"/>
          </a:xfrm>
        </p:grpSpPr>
        <p:sp>
          <p:nvSpPr>
            <p:cNvPr id="22" name="Rectangle 241"/>
            <p:cNvSpPr>
              <a:spLocks/>
            </p:cNvSpPr>
            <p:nvPr/>
          </p:nvSpPr>
          <p:spPr bwMode="auto">
            <a:xfrm>
              <a:off x="1030773" y="1983607"/>
              <a:ext cx="2701059" cy="581297"/>
            </a:xfrm>
            <a:prstGeom prst="rect">
              <a:avLst/>
            </a:prstGeom>
            <a:solidFill>
              <a:srgbClr val="4F81BD">
                <a:alpha val="6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>
                      <a:alpha val="61176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759488" y="1983646"/>
              <a:ext cx="32697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</a:rPr>
                <a:t>초 소액 기부</a:t>
              </a:r>
              <a:endParaRPr lang="ko-KR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6334238" y="1988839"/>
            <a:ext cx="2701059" cy="581297"/>
            <a:chOff x="2398925" y="1983607"/>
            <a:chExt cx="2701059" cy="581297"/>
          </a:xfrm>
        </p:grpSpPr>
        <p:sp>
          <p:nvSpPr>
            <p:cNvPr id="25" name="Rectangle 241"/>
            <p:cNvSpPr>
              <a:spLocks/>
            </p:cNvSpPr>
            <p:nvPr/>
          </p:nvSpPr>
          <p:spPr bwMode="auto">
            <a:xfrm>
              <a:off x="2398925" y="1983607"/>
              <a:ext cx="2701059" cy="581297"/>
            </a:xfrm>
            <a:prstGeom prst="rect">
              <a:avLst/>
            </a:prstGeom>
            <a:solidFill>
              <a:srgbClr val="4F81BD">
                <a:alpha val="6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>
                      <a:alpha val="61176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492903" y="1983646"/>
              <a:ext cx="246574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</a:rPr>
                <a:t>운영비 </a:t>
              </a:r>
              <a:r>
                <a:rPr lang="ko-KR" altLang="en-US" sz="2800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</a:rPr>
                <a:t>지정제</a:t>
              </a:r>
              <a:endParaRPr lang="ko-KR" alt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endParaRP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103" y="3528826"/>
            <a:ext cx="2145047" cy="107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/>
        </p:nvGrpSpPr>
        <p:grpSpPr>
          <a:xfrm rot="18764839">
            <a:off x="3227141" y="3190167"/>
            <a:ext cx="2624162" cy="1995791"/>
            <a:chOff x="674230" y="4221088"/>
            <a:chExt cx="2385602" cy="1814355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4230" y="4221088"/>
              <a:ext cx="1666306" cy="835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4054" y="4465833"/>
              <a:ext cx="1666306" cy="835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9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3878" y="4710578"/>
              <a:ext cx="1666306" cy="835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3702" y="4955323"/>
              <a:ext cx="1666306" cy="835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31" name="Picture 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3526" y="5200068"/>
              <a:ext cx="1666306" cy="8353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2" name="Rectangle 130"/>
          <p:cNvSpPr>
            <a:spLocks/>
          </p:cNvSpPr>
          <p:nvPr/>
        </p:nvSpPr>
        <p:spPr bwMode="auto">
          <a:xfrm rot="5400000">
            <a:off x="962638" y="3798003"/>
            <a:ext cx="3636626" cy="18302"/>
          </a:xfrm>
          <a:prstGeom prst="rect">
            <a:avLst/>
          </a:prstGeom>
          <a:solidFill>
            <a:srgbClr val="21437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31F3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sp>
        <p:nvSpPr>
          <p:cNvPr id="33" name="Rectangle 130"/>
          <p:cNvSpPr>
            <a:spLocks/>
          </p:cNvSpPr>
          <p:nvPr/>
        </p:nvSpPr>
        <p:spPr bwMode="auto">
          <a:xfrm rot="5400000">
            <a:off x="4400720" y="3798002"/>
            <a:ext cx="3636626" cy="18302"/>
          </a:xfrm>
          <a:prstGeom prst="rect">
            <a:avLst/>
          </a:prstGeom>
          <a:solidFill>
            <a:srgbClr val="21437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31F3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pic>
        <p:nvPicPr>
          <p:cNvPr id="35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650803" y="3672842"/>
            <a:ext cx="2145047" cy="1075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8" name="직사각형 37"/>
          <p:cNvSpPr/>
          <p:nvPr/>
        </p:nvSpPr>
        <p:spPr>
          <a:xfrm rot="5400000">
            <a:off x="7386247" y="4874796"/>
            <a:ext cx="671499" cy="1072726"/>
          </a:xfrm>
          <a:prstGeom prst="rect">
            <a:avLst/>
          </a:prstGeom>
          <a:solidFill>
            <a:schemeClr val="bg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8" name="직사각형 2047"/>
          <p:cNvSpPr/>
          <p:nvPr/>
        </p:nvSpPr>
        <p:spPr>
          <a:xfrm>
            <a:off x="7030341" y="5275742"/>
            <a:ext cx="1646115" cy="110558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49" name="TextBox 2048"/>
          <p:cNvSpPr txBox="1"/>
          <p:nvPr/>
        </p:nvSpPr>
        <p:spPr>
          <a:xfrm>
            <a:off x="971600" y="270892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천원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067944" y="270892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오천</a:t>
            </a:r>
            <a:r>
              <a:rPr lang="ko-KR" altLang="en-US" dirty="0" err="1"/>
              <a:t>원</a:t>
            </a:r>
            <a:endParaRPr lang="ko-KR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7094633" y="2708920"/>
            <a:ext cx="1237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15%~30%</a:t>
            </a:r>
            <a:endParaRPr lang="ko-KR" altLang="en-US" dirty="0"/>
          </a:p>
        </p:txBody>
      </p:sp>
      <p:sp>
        <p:nvSpPr>
          <p:cNvPr id="43" name="Rectangle 241"/>
          <p:cNvSpPr>
            <a:spLocks/>
          </p:cNvSpPr>
          <p:nvPr/>
        </p:nvSpPr>
        <p:spPr bwMode="auto">
          <a:xfrm>
            <a:off x="-1532088" y="6110006"/>
            <a:ext cx="9128477" cy="703370"/>
          </a:xfrm>
          <a:prstGeom prst="rect">
            <a:avLst/>
          </a:prstGeom>
          <a:solidFill>
            <a:srgbClr val="4F81BD">
              <a:alpha val="61176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31F31">
                    <a:alpha val="61176"/>
                  </a:srgbClr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294155" y="6136276"/>
            <a:ext cx="63722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ko-KR" altLang="en-US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부담감 낮추고 투명성 높이고</a:t>
            </a:r>
            <a:r>
              <a:rPr lang="en-US" altLang="ko-KR" sz="3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</a:rPr>
              <a:t>!</a:t>
            </a:r>
            <a:endParaRPr lang="ko-KR" altLang="en-US" sz="36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674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4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3.80204E-6 L -0.00121 -0.06106 " pathEditMode="relative" rAng="0" ptsTypes="AA">
                                      <p:cBhvr>
                                        <p:cTn id="34" dur="1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9" y="-30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8" grpId="1" animBg="1"/>
      <p:bldP spid="2049" grpId="0"/>
      <p:bldP spid="41" grpId="0"/>
      <p:bldP spid="42" grpId="0"/>
      <p:bldP spid="4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181387104" descr="EMB00000b303446"/>
          <p:cNvPicPr>
            <a:picLocks noChangeAspect="1" noChangeArrowheads="1"/>
          </p:cNvPicPr>
          <p:nvPr/>
        </p:nvPicPr>
        <p:blipFill>
          <a:blip r:embed="rId3">
            <a:lum bright="-2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430" y="1473405"/>
            <a:ext cx="6896782" cy="496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0" name="그룹 39"/>
          <p:cNvGrpSpPr/>
          <p:nvPr/>
        </p:nvGrpSpPr>
        <p:grpSpPr>
          <a:xfrm>
            <a:off x="-486688" y="936469"/>
            <a:ext cx="1999297" cy="1073873"/>
            <a:chOff x="-590598" y="1104220"/>
            <a:chExt cx="1823357" cy="692331"/>
          </a:xfrm>
        </p:grpSpPr>
        <p:pic>
          <p:nvPicPr>
            <p:cNvPr id="41" name="Picture 13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90598" y="1104220"/>
              <a:ext cx="1823357" cy="692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Rectangle 132"/>
            <p:cNvSpPr>
              <a:spLocks/>
            </p:cNvSpPr>
            <p:nvPr/>
          </p:nvSpPr>
          <p:spPr bwMode="auto">
            <a:xfrm>
              <a:off x="-112088" y="1226250"/>
              <a:ext cx="1121229" cy="378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200" b="1" dirty="0" smtClean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Business Model</a:t>
              </a:r>
              <a:endParaRPr lang="ko-KR" altLang="en-US" sz="2200" b="1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YDIYGO140-KSCpc-EUC-H" charset="0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-54427" y="-124504"/>
            <a:ext cx="9432471" cy="1540166"/>
            <a:chOff x="-54427" y="-124504"/>
            <a:chExt cx="9432471" cy="1540166"/>
          </a:xfrm>
        </p:grpSpPr>
        <p:grpSp>
          <p:nvGrpSpPr>
            <p:cNvPr id="44" name="그룹 43"/>
            <p:cNvGrpSpPr/>
            <p:nvPr/>
          </p:nvGrpSpPr>
          <p:grpSpPr>
            <a:xfrm>
              <a:off x="-54427" y="-124504"/>
              <a:ext cx="9432471" cy="1540166"/>
              <a:chOff x="-127000" y="-242091"/>
              <a:chExt cx="22009100" cy="2994767"/>
            </a:xfrm>
          </p:grpSpPr>
          <p:pic>
            <p:nvPicPr>
              <p:cNvPr id="46" name="Picture 1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12816" y="1554932"/>
                <a:ext cx="129540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9" name="Picture 2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792157">
                <a:off x="19009555" y="-242091"/>
                <a:ext cx="2556682" cy="1866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0" name="Picture 3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09904" y="1050876"/>
                <a:ext cx="2847328" cy="1701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1" name="Rectangle 130"/>
              <p:cNvSpPr>
                <a:spLocks/>
              </p:cNvSpPr>
              <p:nvPr/>
            </p:nvSpPr>
            <p:spPr bwMode="auto">
              <a:xfrm>
                <a:off x="-127000" y="850900"/>
                <a:ext cx="22009100" cy="965200"/>
              </a:xfrm>
              <a:prstGeom prst="rect">
                <a:avLst/>
              </a:prstGeom>
              <a:solidFill>
                <a:srgbClr val="214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31F3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pic>
            <p:nvPicPr>
              <p:cNvPr id="52" name="Picture 225"/>
              <p:cNvPicPr>
                <a:picLocks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875" y="800100"/>
                <a:ext cx="21359813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0195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0195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16144736" y="998641"/>
                <a:ext cx="3572774" cy="628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기부유통플랫폼</a:t>
                </a:r>
                <a:endParaRPr kumimoji="0" lang="ko-KR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sp>
            <p:nvSpPr>
              <p:cNvPr id="54" name="TextBox 53"/>
              <p:cNvSpPr txBox="1"/>
              <p:nvPr/>
            </p:nvSpPr>
            <p:spPr>
              <a:xfrm>
                <a:off x="19282144" y="803131"/>
                <a:ext cx="2084119" cy="95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glow rad="101600">
                        <a:srgbClr val="333399">
                          <a:satMod val="175000"/>
                          <a:alpha val="40000"/>
                        </a:srgbClr>
                      </a:glow>
                    </a:effectLst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I am</a:t>
                </a:r>
                <a:endParaRPr kumimoji="0" lang="ko-KR" altLang="en-US" sz="2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glow rad="101600">
                      <a:srgbClr val="333399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sp>
            <p:nvSpPr>
              <p:cNvPr id="55" name="Rectangle 132"/>
              <p:cNvSpPr>
                <a:spLocks/>
              </p:cNvSpPr>
              <p:nvPr/>
            </p:nvSpPr>
            <p:spPr bwMode="auto">
              <a:xfrm>
                <a:off x="5343293" y="114300"/>
                <a:ext cx="5921375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4.</a:t>
                </a:r>
                <a:r>
                  <a:rPr kumimoji="0" lang="ko-KR" altLang="en-US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사업의 </a:t>
                </a:r>
                <a:r>
                  <a:rPr kumimoji="0" lang="ko-KR" alt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세부 내용</a:t>
                </a:r>
              </a:p>
            </p:txBody>
          </p:sp>
        </p:grpSp>
        <p:sp>
          <p:nvSpPr>
            <p:cNvPr id="45" name="직사각형 44"/>
            <p:cNvSpPr/>
            <p:nvPr/>
          </p:nvSpPr>
          <p:spPr bwMode="auto">
            <a:xfrm>
              <a:off x="2289984" y="439288"/>
              <a:ext cx="783091" cy="491564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42195" tIns="21097" rIns="42195" bIns="21097" numCol="1" spcCol="0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2194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charset="0"/>
              </a:endParaRPr>
            </a:p>
          </p:txBody>
        </p:sp>
      </p:grpSp>
      <p:sp>
        <p:nvSpPr>
          <p:cNvPr id="2" name="직사각형 1"/>
          <p:cNvSpPr/>
          <p:nvPr/>
        </p:nvSpPr>
        <p:spPr>
          <a:xfrm>
            <a:off x="-464110" y="2492896"/>
            <a:ext cx="10009112" cy="2808312"/>
          </a:xfrm>
          <a:prstGeom prst="rect">
            <a:avLst/>
          </a:prstGeom>
          <a:solidFill>
            <a:schemeClr val="tx1"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_x181387104" descr="EMB00000b303446"/>
          <p:cNvPicPr>
            <a:picLocks noChangeAspect="1" noChangeArrowheads="1"/>
          </p:cNvPicPr>
          <p:nvPr/>
        </p:nvPicPr>
        <p:blipFill rotWithShape="1">
          <a:blip r:embed="rId3">
            <a:lum bright="-2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02" t="37649" r="20917" b="38916"/>
          <a:stretch/>
        </p:blipFill>
        <p:spPr bwMode="auto">
          <a:xfrm>
            <a:off x="5305778" y="3352800"/>
            <a:ext cx="1840089" cy="11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_x181387104" descr="EMB00000b303446"/>
          <p:cNvPicPr>
            <a:picLocks noChangeAspect="1" noChangeArrowheads="1"/>
          </p:cNvPicPr>
          <p:nvPr/>
        </p:nvPicPr>
        <p:blipFill rotWithShape="1">
          <a:blip r:embed="rId3">
            <a:lum bright="-20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4" t="38282" r="69125" b="38283"/>
          <a:stretch/>
        </p:blipFill>
        <p:spPr bwMode="auto">
          <a:xfrm>
            <a:off x="1989253" y="3368281"/>
            <a:ext cx="1840089" cy="1162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42"/>
          <p:cNvSpPr>
            <a:spLocks/>
          </p:cNvSpPr>
          <p:nvPr/>
        </p:nvSpPr>
        <p:spPr bwMode="auto">
          <a:xfrm>
            <a:off x="2051720" y="3073859"/>
            <a:ext cx="5256584" cy="1507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YDIYGO160-KSCpc-EUC-H" charset="0"/>
              </a:rPr>
              <a:t>홍보 및 수용자 </a:t>
            </a:r>
            <a:endParaRPr kumimoji="0" lang="en-US" altLang="ko-KR" sz="2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YDIYGO160-KSCpc-EUC-H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YDIYGO160-KSCpc-EUC-H" charset="0"/>
              </a:rPr>
              <a:t>관리 </a:t>
            </a:r>
            <a:r>
              <a:rPr kumimoji="0" lang="ko-KR" altLang="en-US" sz="2800" b="1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YDIYGO160-KSCpc-EUC-H" charset="0"/>
              </a:rPr>
              <a:t>대행 명목</a:t>
            </a:r>
            <a:endParaRPr kumimoji="0" lang="en-US" altLang="ko-KR" sz="28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YDIYGO160-KSCpc-EUC-H" charset="0"/>
            </a:endParaRPr>
          </a:p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YDIYGO160-KSCpc-EUC-H" charset="0"/>
              </a:rPr>
              <a:t>앱</a:t>
            </a:r>
            <a:r>
              <a: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YDIYGO160-KSCpc-EUC-H" charset="0"/>
              </a:rPr>
              <a:t> 사용료</a:t>
            </a:r>
          </a:p>
        </p:txBody>
      </p:sp>
    </p:spTree>
    <p:extLst>
      <p:ext uri="{BB962C8B-B14F-4D97-AF65-F5344CB8AC3E}">
        <p14:creationId xmlns:p14="http://schemas.microsoft.com/office/powerpoint/2010/main" val="19493745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-590598" y="936469"/>
            <a:ext cx="1823357" cy="692331"/>
            <a:chOff x="-590598" y="1104220"/>
            <a:chExt cx="1823357" cy="692331"/>
          </a:xfrm>
        </p:grpSpPr>
        <p:pic>
          <p:nvPicPr>
            <p:cNvPr id="14343" name="Picture 131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90598" y="1104220"/>
              <a:ext cx="1823357" cy="692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44" name="Rectangle 132"/>
            <p:cNvSpPr>
              <a:spLocks/>
            </p:cNvSpPr>
            <p:nvPr/>
          </p:nvSpPr>
          <p:spPr bwMode="auto">
            <a:xfrm>
              <a:off x="-112088" y="1273712"/>
              <a:ext cx="1121229" cy="378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2200" b="1" dirty="0">
                  <a:solidFill>
                    <a:srgbClr val="000000"/>
                  </a:solidFill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대상</a:t>
              </a:r>
            </a:p>
          </p:txBody>
        </p:sp>
      </p:grpSp>
      <p:sp>
        <p:nvSpPr>
          <p:cNvPr id="14346" name="Rectangle 224"/>
          <p:cNvSpPr>
            <a:spLocks/>
          </p:cNvSpPr>
          <p:nvPr/>
        </p:nvSpPr>
        <p:spPr bwMode="auto">
          <a:xfrm>
            <a:off x="5203372" y="6302829"/>
            <a:ext cx="3880757" cy="293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7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YDIYGO160-KSCpc-EUC-H" charset="0"/>
              </a:rPr>
              <a:t>학교도 브랜드 이미지 강화에 </a:t>
            </a:r>
            <a:r>
              <a:rPr lang="ko-KR" altLang="en-US" sz="1700" dirty="0" err="1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YDIYGO160-KSCpc-EUC-H" charset="0"/>
              </a:rPr>
              <a:t>힘써야하는시대</a:t>
            </a:r>
            <a:endParaRPr lang="ko-KR" altLang="en-US" sz="1700" dirty="0">
              <a:solidFill>
                <a:srgbClr val="FFFFFF"/>
              </a:solidFill>
              <a:latin typeface="맑은 고딕" pitchFamily="50" charset="-127"/>
              <a:ea typeface="맑은 고딕" pitchFamily="50" charset="-127"/>
              <a:sym typeface="YDIYGO160-KSCpc-EUC-H" charset="0"/>
            </a:endParaRPr>
          </a:p>
        </p:txBody>
      </p:sp>
      <p:sp>
        <p:nvSpPr>
          <p:cNvPr id="14383" name="Rectangle 245"/>
          <p:cNvSpPr>
            <a:spLocks/>
          </p:cNvSpPr>
          <p:nvPr/>
        </p:nvSpPr>
        <p:spPr bwMode="auto">
          <a:xfrm>
            <a:off x="4837340" y="6342019"/>
            <a:ext cx="4294414" cy="293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700" dirty="0">
                <a:solidFill>
                  <a:srgbClr val="FFFFFF"/>
                </a:solidFill>
                <a:latin typeface="맑은 고딕" pitchFamily="50" charset="-127"/>
                <a:ea typeface="맑은 고딕" pitchFamily="50" charset="-127"/>
                <a:sym typeface="YDIYGO160-KSCpc-EUC-H" charset="0"/>
              </a:rPr>
              <a:t>자체 심사 거친 사업단체에 서비스 제공</a:t>
            </a:r>
          </a:p>
        </p:txBody>
      </p:sp>
      <p:sp>
        <p:nvSpPr>
          <p:cNvPr id="249" name="Rectangle 132"/>
          <p:cNvSpPr>
            <a:spLocks/>
          </p:cNvSpPr>
          <p:nvPr/>
        </p:nvSpPr>
        <p:spPr bwMode="auto">
          <a:xfrm>
            <a:off x="1363877" y="1457181"/>
            <a:ext cx="1128514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4400" b="1" dirty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  <a:sym typeface="YDIYGO160-KSCpc-EUC-H" charset="0"/>
              </a:rPr>
              <a:t>시민</a:t>
            </a:r>
          </a:p>
        </p:txBody>
      </p:sp>
      <p:pic>
        <p:nvPicPr>
          <p:cNvPr id="250" name="Picture 1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95" y="4197260"/>
            <a:ext cx="375557" cy="70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1" name="Picture 1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976" y="4200525"/>
            <a:ext cx="375557" cy="70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2" name="Picture 14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562" y="4207057"/>
            <a:ext cx="375557" cy="70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3" name="Picture 1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8262" y="4207057"/>
            <a:ext cx="375557" cy="70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4" name="Picture 14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4962" y="4207057"/>
            <a:ext cx="375557" cy="70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5" name="Picture 1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2547" y="4213588"/>
            <a:ext cx="375557" cy="70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6" name="Picture 14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76" y="3560445"/>
            <a:ext cx="375557" cy="70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7" name="Picture 14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6" y="3560445"/>
            <a:ext cx="375557" cy="70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8" name="Picture 14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2433" y="3566977"/>
            <a:ext cx="375557" cy="70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9" name="Picture 15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018" y="3566977"/>
            <a:ext cx="375557" cy="70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grpSp>
        <p:nvGrpSpPr>
          <p:cNvPr id="260" name="Group 166"/>
          <p:cNvGrpSpPr>
            <a:grpSpLocks/>
          </p:cNvGrpSpPr>
          <p:nvPr/>
        </p:nvGrpSpPr>
        <p:grpSpPr bwMode="auto">
          <a:xfrm>
            <a:off x="562656" y="5345158"/>
            <a:ext cx="2730954" cy="788670"/>
            <a:chOff x="19" y="8"/>
            <a:chExt cx="3203" cy="966"/>
          </a:xfrm>
        </p:grpSpPr>
        <p:pic>
          <p:nvPicPr>
            <p:cNvPr id="14379" name="Picture 16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85" t="54485"/>
            <a:stretch>
              <a:fillRect/>
            </a:stretch>
          </p:blipFill>
          <p:spPr bwMode="auto">
            <a:xfrm rot="10577611">
              <a:off x="19" y="8"/>
              <a:ext cx="280" cy="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80" name="Picture 16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43" t="54051"/>
            <a:stretch>
              <a:fillRect/>
            </a:stretch>
          </p:blipFill>
          <p:spPr bwMode="auto">
            <a:xfrm>
              <a:off x="2798" y="292"/>
              <a:ext cx="424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81" name="Rectangle 165"/>
            <p:cNvSpPr>
              <a:spLocks/>
            </p:cNvSpPr>
            <p:nvPr/>
          </p:nvSpPr>
          <p:spPr bwMode="auto">
            <a:xfrm>
              <a:off x="274" y="336"/>
              <a:ext cx="2728" cy="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2000" b="1" dirty="0">
                  <a:solidFill>
                    <a:schemeClr val="accent2"/>
                  </a:solidFill>
                  <a:latin typeface="맑은 고딕" pitchFamily="50" charset="-127"/>
                  <a:ea typeface="맑은 고딕" pitchFamily="50" charset="-127"/>
                  <a:sym typeface="YDIYGO160-KSCpc-EUC-H" charset="0"/>
                </a:rPr>
                <a:t>모든 시민</a:t>
              </a:r>
              <a:r>
                <a:rPr lang="en-US" altLang="ko-KR" sz="2000" b="1" dirty="0">
                  <a:solidFill>
                    <a:schemeClr val="accent2"/>
                  </a:solidFill>
                  <a:latin typeface="맑은 고딕" pitchFamily="50" charset="-127"/>
                  <a:ea typeface="맑은 고딕" pitchFamily="50" charset="-127"/>
                  <a:sym typeface="YDIYGO160-KSCpc-EUC-H" charset="0"/>
                </a:rPr>
                <a:t>=</a:t>
              </a:r>
              <a:r>
                <a:rPr lang="ko-KR" altLang="en-US" sz="2000" b="1" dirty="0">
                  <a:solidFill>
                    <a:schemeClr val="accent2"/>
                  </a:solidFill>
                  <a:latin typeface="맑은 고딕" pitchFamily="50" charset="-127"/>
                  <a:ea typeface="맑은 고딕" pitchFamily="50" charset="-127"/>
                  <a:sym typeface="YDIYGO160-KSCpc-EUC-H" charset="0"/>
                </a:rPr>
                <a:t>잠재고객</a:t>
              </a:r>
            </a:p>
          </p:txBody>
        </p:sp>
      </p:grpSp>
      <p:pic>
        <p:nvPicPr>
          <p:cNvPr id="264" name="Picture 1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6683" y="3565344"/>
            <a:ext cx="375557" cy="705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14366" name="Picture 185" descr="http://postfiles11.naver.net/20101127_106/mbyc_12908022153070wCBQ_PNG/bubble005.png?type=w2">
            <a:hlinkClick r:id="rId5"/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3" b="23639"/>
          <a:stretch>
            <a:fillRect/>
          </a:stretch>
        </p:blipFill>
        <p:spPr bwMode="auto">
          <a:xfrm>
            <a:off x="992642" y="2142309"/>
            <a:ext cx="2126796" cy="148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67" name="TextBox 1"/>
          <p:cNvSpPr txBox="1">
            <a:spLocks noChangeArrowheads="1"/>
          </p:cNvSpPr>
          <p:nvPr/>
        </p:nvSpPr>
        <p:spPr bwMode="auto">
          <a:xfrm>
            <a:off x="1601562" y="2142309"/>
            <a:ext cx="944424" cy="781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2195" tIns="21097" rIns="42195" bIns="21097">
            <a:spAutoFit/>
          </a:bodyPr>
          <a:lstStyle>
            <a:lvl1pPr>
              <a:defRPr sz="48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>
              <a:defRPr sz="48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>
              <a:defRPr sz="48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>
              <a:defRPr sz="48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>
              <a:defRPr sz="48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hangingPunct="0">
              <a:defRPr sz="48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hangingPunct="0">
              <a:defRPr sz="48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hangingPunct="0">
              <a:defRPr sz="48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hangingPunct="0">
              <a:defRPr sz="4800">
                <a:solidFill>
                  <a:schemeClr val="tx1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mtClean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..….</a:t>
            </a:r>
            <a:endParaRPr lang="ko-KR" altLang="en-US" smtClean="0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67" name="Rectangle 158"/>
          <p:cNvSpPr>
            <a:spLocks/>
          </p:cNvSpPr>
          <p:nvPr/>
        </p:nvSpPr>
        <p:spPr bwMode="auto">
          <a:xfrm>
            <a:off x="6258744" y="1519552"/>
            <a:ext cx="119103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3600" b="1" dirty="0">
                <a:solidFill>
                  <a:srgbClr val="2B4714"/>
                </a:solidFill>
                <a:latin typeface="맑은 고딕" pitchFamily="50" charset="-127"/>
                <a:ea typeface="맑은 고딕" pitchFamily="50" charset="-127"/>
                <a:sym typeface="YDIYGO160-KSCpc-EUC-H" charset="0"/>
              </a:rPr>
              <a:t>3</a:t>
            </a:r>
            <a:r>
              <a:rPr lang="ko-KR" altLang="en-US" sz="3600" b="1" dirty="0">
                <a:solidFill>
                  <a:srgbClr val="2B4714"/>
                </a:solidFill>
                <a:latin typeface="맑은 고딕" pitchFamily="50" charset="-127"/>
                <a:ea typeface="맑은 고딕" pitchFamily="50" charset="-127"/>
                <a:sym typeface="YDIYGO160-KSCpc-EUC-H" charset="0"/>
              </a:rPr>
              <a:t>섹터</a:t>
            </a:r>
            <a:endParaRPr lang="ko-KR" altLang="en-US" sz="3600" b="1" dirty="0">
              <a:solidFill>
                <a:srgbClr val="67AF49"/>
              </a:solidFill>
              <a:latin typeface="맑은 고딕" pitchFamily="50" charset="-127"/>
              <a:ea typeface="맑은 고딕" pitchFamily="50" charset="-127"/>
              <a:sym typeface="YDIYGO160-KSCpc-EUC-H" charset="0"/>
            </a:endParaRPr>
          </a:p>
        </p:txBody>
      </p:sp>
      <p:grpSp>
        <p:nvGrpSpPr>
          <p:cNvPr id="268" name="Group 162"/>
          <p:cNvGrpSpPr>
            <a:grpSpLocks/>
          </p:cNvGrpSpPr>
          <p:nvPr/>
        </p:nvGrpSpPr>
        <p:grpSpPr bwMode="auto">
          <a:xfrm>
            <a:off x="5516336" y="5327198"/>
            <a:ext cx="2594202" cy="850719"/>
            <a:chOff x="19" y="8"/>
            <a:chExt cx="3813" cy="1042"/>
          </a:xfrm>
        </p:grpSpPr>
        <p:pic>
          <p:nvPicPr>
            <p:cNvPr id="14376" name="Picture 15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9485" t="54485"/>
            <a:stretch>
              <a:fillRect/>
            </a:stretch>
          </p:blipFill>
          <p:spPr bwMode="auto">
            <a:xfrm rot="10577611">
              <a:off x="19" y="8"/>
              <a:ext cx="280" cy="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77" name="Picture 16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643" t="54051"/>
            <a:stretch>
              <a:fillRect/>
            </a:stretch>
          </p:blipFill>
          <p:spPr bwMode="auto">
            <a:xfrm>
              <a:off x="3408" y="368"/>
              <a:ext cx="424" cy="68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378" name="Rectangle 161"/>
            <p:cNvSpPr>
              <a:spLocks/>
            </p:cNvSpPr>
            <p:nvPr/>
          </p:nvSpPr>
          <p:spPr bwMode="auto">
            <a:xfrm>
              <a:off x="641" y="382"/>
              <a:ext cx="2526" cy="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2000" b="1" dirty="0">
                  <a:solidFill>
                    <a:schemeClr val="accent2"/>
                  </a:solidFill>
                  <a:latin typeface="맑은 고딕" pitchFamily="50" charset="-127"/>
                  <a:ea typeface="맑은 고딕" pitchFamily="50" charset="-127"/>
                  <a:sym typeface="YDIYGO160-KSCpc-EUC-H" charset="0"/>
                </a:rPr>
                <a:t>공익 사업 단체</a:t>
              </a:r>
            </a:p>
          </p:txBody>
        </p:sp>
      </p:grpSp>
      <p:pic>
        <p:nvPicPr>
          <p:cNvPr id="14370" name="Picture 187" descr="http://djcare.bohun.or.kr/attach/board/1/119.jpg">
            <a:hlinkClick r:id="rId7"/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7622" y="2124349"/>
            <a:ext cx="1732870" cy="143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1" name="Picture 189" descr="http://www.korea.kr/newsWeb/resources/attaches/2012.06/07/PYH2011080503070001300-1.jpg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8130" y="2342334"/>
            <a:ext cx="1766207" cy="1435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72" name="Picture 191" descr="http://www.fpn119.co.kr/imgdata/fpn119_co_kr/201404/2014042530311263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346" y="3626576"/>
            <a:ext cx="1911804" cy="1530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73" name="TextBox 2"/>
          <p:cNvSpPr txBox="1">
            <a:spLocks noChangeArrowheads="1"/>
          </p:cNvSpPr>
          <p:nvPr/>
        </p:nvSpPr>
        <p:spPr bwMode="auto">
          <a:xfrm>
            <a:off x="4691063" y="3634741"/>
            <a:ext cx="1070202" cy="21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2195" tIns="21097" rIns="42195" bIns="21097">
            <a:spAutoFit/>
          </a:bodyPr>
          <a:lstStyle>
            <a:lvl1pPr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100">
                <a:latin typeface="맑은 고딕" pitchFamily="50" charset="-127"/>
                <a:ea typeface="맑은 고딕" pitchFamily="50" charset="-127"/>
              </a:rPr>
              <a:t>사회복지시설</a:t>
            </a:r>
          </a:p>
        </p:txBody>
      </p:sp>
      <p:sp>
        <p:nvSpPr>
          <p:cNvPr id="14374" name="TextBox 276"/>
          <p:cNvSpPr txBox="1">
            <a:spLocks noChangeArrowheads="1"/>
          </p:cNvSpPr>
          <p:nvPr/>
        </p:nvSpPr>
        <p:spPr bwMode="auto">
          <a:xfrm>
            <a:off x="7087281" y="5217796"/>
            <a:ext cx="1070882" cy="21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2195" tIns="21097" rIns="42195" bIns="21097">
            <a:spAutoFit/>
          </a:bodyPr>
          <a:lstStyle>
            <a:lvl1pPr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100">
                <a:latin typeface="맑은 고딕" pitchFamily="50" charset="-127"/>
                <a:ea typeface="맑은 고딕" pitchFamily="50" charset="-127"/>
              </a:rPr>
              <a:t>민간단체</a:t>
            </a:r>
          </a:p>
        </p:txBody>
      </p:sp>
      <p:sp>
        <p:nvSpPr>
          <p:cNvPr id="14375" name="TextBox 277"/>
          <p:cNvSpPr txBox="1">
            <a:spLocks noChangeArrowheads="1"/>
          </p:cNvSpPr>
          <p:nvPr/>
        </p:nvSpPr>
        <p:spPr bwMode="auto">
          <a:xfrm>
            <a:off x="7775802" y="3903346"/>
            <a:ext cx="1070882" cy="211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2195" tIns="21097" rIns="42195" bIns="21097">
            <a:spAutoFit/>
          </a:bodyPr>
          <a:lstStyle>
            <a:lvl1pPr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56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ko-KR" altLang="en-US" sz="1100">
                <a:latin typeface="맑은 고딕" pitchFamily="50" charset="-127"/>
                <a:ea typeface="맑은 고딕" pitchFamily="50" charset="-127"/>
              </a:rPr>
              <a:t>시민사회단체</a:t>
            </a:r>
          </a:p>
        </p:txBody>
      </p:sp>
      <p:grpSp>
        <p:nvGrpSpPr>
          <p:cNvPr id="177" name="그룹 176"/>
          <p:cNvGrpSpPr/>
          <p:nvPr/>
        </p:nvGrpSpPr>
        <p:grpSpPr>
          <a:xfrm>
            <a:off x="-54427" y="-124504"/>
            <a:ext cx="9432471" cy="1540166"/>
            <a:chOff x="-54427" y="-124504"/>
            <a:chExt cx="9432471" cy="1540166"/>
          </a:xfrm>
        </p:grpSpPr>
        <p:grpSp>
          <p:nvGrpSpPr>
            <p:cNvPr id="179" name="그룹 178"/>
            <p:cNvGrpSpPr/>
            <p:nvPr/>
          </p:nvGrpSpPr>
          <p:grpSpPr>
            <a:xfrm>
              <a:off x="-54427" y="-124504"/>
              <a:ext cx="9432471" cy="1540166"/>
              <a:chOff x="-127000" y="-242091"/>
              <a:chExt cx="22009100" cy="2994767"/>
            </a:xfrm>
          </p:grpSpPr>
          <p:pic>
            <p:nvPicPr>
              <p:cNvPr id="181" name="Picture 1"/>
              <p:cNvPicPr>
                <a:picLocks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12816" y="1554932"/>
                <a:ext cx="129540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2" name="Picture 2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792157">
                <a:off x="19009555" y="-242091"/>
                <a:ext cx="2556682" cy="1866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3" name="Picture 3"/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09904" y="1050876"/>
                <a:ext cx="2847328" cy="1701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4" name="Rectangle 130"/>
              <p:cNvSpPr>
                <a:spLocks/>
              </p:cNvSpPr>
              <p:nvPr/>
            </p:nvSpPr>
            <p:spPr bwMode="auto">
              <a:xfrm>
                <a:off x="-127000" y="850900"/>
                <a:ext cx="22009100" cy="965200"/>
              </a:xfrm>
              <a:prstGeom prst="rect">
                <a:avLst/>
              </a:prstGeom>
              <a:solidFill>
                <a:srgbClr val="214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31F3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pic>
            <p:nvPicPr>
              <p:cNvPr id="185" name="Picture 225"/>
              <p:cNvPicPr>
                <a:picLocks noChangeArrowheads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875" y="800100"/>
                <a:ext cx="21359813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0195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0195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6" name="TextBox 185"/>
              <p:cNvSpPr txBox="1"/>
              <p:nvPr/>
            </p:nvSpPr>
            <p:spPr>
              <a:xfrm>
                <a:off x="16144736" y="998641"/>
                <a:ext cx="3572774" cy="628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기부유통플랫폼</a:t>
                </a:r>
                <a:endParaRPr kumimoji="0" lang="ko-KR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sp>
            <p:nvSpPr>
              <p:cNvPr id="188" name="TextBox 187"/>
              <p:cNvSpPr txBox="1"/>
              <p:nvPr/>
            </p:nvSpPr>
            <p:spPr>
              <a:xfrm>
                <a:off x="19282144" y="803131"/>
                <a:ext cx="2084119" cy="95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glow rad="101600">
                        <a:srgbClr val="333399">
                          <a:satMod val="175000"/>
                          <a:alpha val="40000"/>
                        </a:srgbClr>
                      </a:glow>
                    </a:effectLst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I am</a:t>
                </a:r>
                <a:endParaRPr kumimoji="0" lang="ko-KR" altLang="en-US" sz="2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glow rad="101600">
                      <a:srgbClr val="333399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sp>
            <p:nvSpPr>
              <p:cNvPr id="189" name="Rectangle 132"/>
              <p:cNvSpPr>
                <a:spLocks/>
              </p:cNvSpPr>
              <p:nvPr/>
            </p:nvSpPr>
            <p:spPr bwMode="auto">
              <a:xfrm>
                <a:off x="5343293" y="114300"/>
                <a:ext cx="5921375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4.</a:t>
                </a:r>
                <a:r>
                  <a:rPr kumimoji="0" lang="ko-KR" altLang="en-US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사업의 </a:t>
                </a:r>
                <a:r>
                  <a:rPr kumimoji="0" lang="ko-KR" alt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세부 내용</a:t>
                </a:r>
              </a:p>
            </p:txBody>
          </p:sp>
        </p:grpSp>
        <p:sp>
          <p:nvSpPr>
            <p:cNvPr id="180" name="직사각형 179"/>
            <p:cNvSpPr/>
            <p:nvPr/>
          </p:nvSpPr>
          <p:spPr bwMode="auto">
            <a:xfrm>
              <a:off x="2289984" y="439288"/>
              <a:ext cx="783091" cy="491564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42195" tIns="21097" rIns="42195" bIns="21097" numCol="1" spcCol="0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2194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charset="0"/>
              </a:endParaRPr>
            </a:p>
          </p:txBody>
        </p:sp>
      </p:grpSp>
      <p:grpSp>
        <p:nvGrpSpPr>
          <p:cNvPr id="55" name="Group 243"/>
          <p:cNvGrpSpPr>
            <a:grpSpLocks/>
          </p:cNvGrpSpPr>
          <p:nvPr/>
        </p:nvGrpSpPr>
        <p:grpSpPr bwMode="auto">
          <a:xfrm>
            <a:off x="-128970" y="6177917"/>
            <a:ext cx="4550262" cy="581297"/>
            <a:chOff x="436" y="0"/>
            <a:chExt cx="6689" cy="712"/>
          </a:xfrm>
        </p:grpSpPr>
        <p:sp>
          <p:nvSpPr>
            <p:cNvPr id="56" name="Rectangle 241"/>
            <p:cNvSpPr>
              <a:spLocks/>
            </p:cNvSpPr>
            <p:nvPr/>
          </p:nvSpPr>
          <p:spPr bwMode="auto">
            <a:xfrm>
              <a:off x="510" y="0"/>
              <a:ext cx="6530" cy="712"/>
            </a:xfrm>
            <a:prstGeom prst="rect">
              <a:avLst/>
            </a:prstGeom>
            <a:solidFill>
              <a:srgbClr val="4F81BD">
                <a:alpha val="6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>
                      <a:alpha val="61176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57" name="Rectangle 242"/>
            <p:cNvSpPr>
              <a:spLocks/>
            </p:cNvSpPr>
            <p:nvPr/>
          </p:nvSpPr>
          <p:spPr bwMode="auto">
            <a:xfrm>
              <a:off x="436" y="155"/>
              <a:ext cx="6689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YDIYGO160-KSCpc-EUC-H" charset="0"/>
                </a:rPr>
                <a:t>문제의식을 갖고 있는</a:t>
              </a:r>
              <a:r>
                <a:rPr kumimoji="0" lang="ko-KR" altLang="en-US" sz="2800" b="1" i="0" u="none" strike="noStrike" kern="0" cap="none" spc="0" normalizeH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YDIYGO160-KSCpc-EUC-H" charset="0"/>
                </a:rPr>
                <a:t> 시민</a:t>
              </a:r>
              <a:endParaRPr kumimoji="0" lang="ko-KR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YDIYGO160-KSCpc-EUC-H" charset="0"/>
              </a:endParaRPr>
            </a:p>
          </p:txBody>
        </p:sp>
      </p:grpSp>
      <p:grpSp>
        <p:nvGrpSpPr>
          <p:cNvPr id="59" name="Group 243"/>
          <p:cNvGrpSpPr>
            <a:grpSpLocks/>
          </p:cNvGrpSpPr>
          <p:nvPr/>
        </p:nvGrpSpPr>
        <p:grpSpPr bwMode="auto">
          <a:xfrm>
            <a:off x="4917622" y="6177916"/>
            <a:ext cx="4658424" cy="581297"/>
            <a:chOff x="510" y="0"/>
            <a:chExt cx="6848" cy="712"/>
          </a:xfrm>
        </p:grpSpPr>
        <p:sp>
          <p:nvSpPr>
            <p:cNvPr id="60" name="Rectangle 241"/>
            <p:cNvSpPr>
              <a:spLocks/>
            </p:cNvSpPr>
            <p:nvPr/>
          </p:nvSpPr>
          <p:spPr bwMode="auto">
            <a:xfrm>
              <a:off x="510" y="0"/>
              <a:ext cx="6530" cy="712"/>
            </a:xfrm>
            <a:prstGeom prst="rect">
              <a:avLst/>
            </a:prstGeom>
            <a:solidFill>
              <a:srgbClr val="4F81BD">
                <a:alpha val="6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>
                      <a:alpha val="61176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61" name="Rectangle 242"/>
            <p:cNvSpPr>
              <a:spLocks/>
            </p:cNvSpPr>
            <p:nvPr/>
          </p:nvSpPr>
          <p:spPr bwMode="auto">
            <a:xfrm>
              <a:off x="669" y="155"/>
              <a:ext cx="6689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YDIYGO160-KSCpc-EUC-H" charset="0"/>
                </a:rPr>
                <a:t>자체 검증 통한 단체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5159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2" name="Rectangle 138"/>
          <p:cNvSpPr>
            <a:spLocks/>
          </p:cNvSpPr>
          <p:nvPr/>
        </p:nvSpPr>
        <p:spPr bwMode="auto">
          <a:xfrm>
            <a:off x="2319360" y="2190610"/>
            <a:ext cx="56425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  <a:sym typeface="YDIYGO160-KSCpc-EUC-H" charset="0"/>
              </a:rPr>
              <a:t>시민</a:t>
            </a:r>
            <a:endParaRPr lang="en-US" altLang="ko-KR" sz="2200" dirty="0">
              <a:latin typeface="맑은 고딕" pitchFamily="50" charset="-127"/>
              <a:ea typeface="맑은 고딕" pitchFamily="50" charset="-127"/>
              <a:sym typeface="YDIYGO160-KSCpc-EUC-H" charset="0"/>
            </a:endParaRPr>
          </a:p>
        </p:txBody>
      </p:sp>
      <p:sp>
        <p:nvSpPr>
          <p:cNvPr id="16525" name="Rectangle 141"/>
          <p:cNvSpPr>
            <a:spLocks/>
          </p:cNvSpPr>
          <p:nvPr/>
        </p:nvSpPr>
        <p:spPr bwMode="auto">
          <a:xfrm>
            <a:off x="1691680" y="6015169"/>
            <a:ext cx="17937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200" b="1" dirty="0">
                <a:solidFill>
                  <a:srgbClr val="77141C"/>
                </a:solidFill>
                <a:latin typeface="맑은 고딕" pitchFamily="50" charset="-127"/>
                <a:ea typeface="맑은 고딕" pitchFamily="50" charset="-127"/>
                <a:sym typeface="Gill Sans" charset="0"/>
              </a:rPr>
              <a:t>1000~5000</a:t>
            </a:r>
            <a:r>
              <a:rPr lang="ko-KR" altLang="en-US" sz="2200" b="1" dirty="0">
                <a:solidFill>
                  <a:srgbClr val="77141C"/>
                </a:solidFill>
                <a:latin typeface="맑은 고딕" pitchFamily="50" charset="-127"/>
                <a:ea typeface="맑은 고딕" pitchFamily="50" charset="-127"/>
                <a:sym typeface="Gill Sans" charset="0"/>
              </a:rPr>
              <a:t>원</a:t>
            </a:r>
            <a:endParaRPr lang="en-US" altLang="ko-KR" sz="2200" b="1" dirty="0">
              <a:solidFill>
                <a:srgbClr val="77141C"/>
              </a:solidFill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pic>
        <p:nvPicPr>
          <p:cNvPr id="15379" name="Picture 15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8713" y="981022"/>
            <a:ext cx="1823357" cy="69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578" name="Rectangle 194"/>
          <p:cNvSpPr>
            <a:spLocks/>
          </p:cNvSpPr>
          <p:nvPr/>
        </p:nvSpPr>
        <p:spPr bwMode="auto">
          <a:xfrm>
            <a:off x="6012160" y="1480972"/>
            <a:ext cx="145071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600" dirty="0" err="1" smtClean="0">
                <a:solidFill>
                  <a:srgbClr val="183C8F"/>
                </a:solidFill>
                <a:latin typeface="맑은 고딕" pitchFamily="50" charset="-127"/>
                <a:ea typeface="맑은 고딕" pitchFamily="50" charset="-127"/>
                <a:sym typeface="YDIYGO160-KSCpc-EUC-H" charset="0"/>
              </a:rPr>
              <a:t>앱</a:t>
            </a:r>
            <a:r>
              <a:rPr lang="ko-KR" altLang="en-US" sz="2600" dirty="0" smtClean="0">
                <a:solidFill>
                  <a:srgbClr val="183C8F"/>
                </a:solidFill>
                <a:latin typeface="맑은 고딕" pitchFamily="50" charset="-127"/>
                <a:ea typeface="맑은 고딕" pitchFamily="50" charset="-127"/>
                <a:sym typeface="YDIYGO160-KSCpc-EUC-H" charset="0"/>
              </a:rPr>
              <a:t> 사용료</a:t>
            </a:r>
            <a:endParaRPr lang="en-US" altLang="ko-KR" sz="2600" dirty="0">
              <a:solidFill>
                <a:srgbClr val="183C8F"/>
              </a:solidFill>
              <a:latin typeface="맑은 고딕" pitchFamily="50" charset="-127"/>
              <a:ea typeface="맑은 고딕" pitchFamily="50" charset="-127"/>
              <a:sym typeface="YDIYGO160-KSCpc-EUC-H" charset="0"/>
            </a:endParaRPr>
          </a:p>
        </p:txBody>
      </p:sp>
      <p:sp>
        <p:nvSpPr>
          <p:cNvPr id="15383" name="Rectangle 197"/>
          <p:cNvSpPr>
            <a:spLocks/>
          </p:cNvSpPr>
          <p:nvPr/>
        </p:nvSpPr>
        <p:spPr bwMode="auto">
          <a:xfrm>
            <a:off x="76200" y="1129938"/>
            <a:ext cx="805543" cy="346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200" b="1" dirty="0">
                <a:solidFill>
                  <a:srgbClr val="002939"/>
                </a:solidFill>
                <a:latin typeface="맑은 고딕" pitchFamily="50" charset="-127"/>
                <a:ea typeface="맑은 고딕" pitchFamily="50" charset="-127"/>
                <a:cs typeface="Microsoft Sans Serif" pitchFamily="34" charset="0"/>
                <a:sym typeface="Microsoft Sans Serif" pitchFamily="34" charset="0"/>
              </a:rPr>
              <a:t>가격</a:t>
            </a:r>
            <a:endParaRPr lang="en-US" altLang="ko-KR" sz="2200" b="1" dirty="0">
              <a:solidFill>
                <a:srgbClr val="002939"/>
              </a:solidFill>
              <a:latin typeface="맑은 고딕" pitchFamily="50" charset="-127"/>
              <a:ea typeface="맑은 고딕" pitchFamily="50" charset="-127"/>
              <a:cs typeface="Microsoft Sans Serif" pitchFamily="34" charset="0"/>
              <a:sym typeface="Microsoft Sans Serif" pitchFamily="34" charset="0"/>
            </a:endParaRPr>
          </a:p>
        </p:txBody>
      </p:sp>
      <p:sp>
        <p:nvSpPr>
          <p:cNvPr id="201" name="Rectangle 194"/>
          <p:cNvSpPr>
            <a:spLocks/>
          </p:cNvSpPr>
          <p:nvPr/>
        </p:nvSpPr>
        <p:spPr bwMode="auto">
          <a:xfrm>
            <a:off x="1497660" y="1482196"/>
            <a:ext cx="211756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600" dirty="0" err="1">
                <a:solidFill>
                  <a:srgbClr val="183C8F"/>
                </a:solidFill>
                <a:latin typeface="맑은 고딕" pitchFamily="50" charset="-127"/>
                <a:ea typeface="맑은 고딕" pitchFamily="50" charset="-127"/>
                <a:sym typeface="YDIYGO160-KSCpc-EUC-H" charset="0"/>
              </a:rPr>
              <a:t>기부액</a:t>
            </a:r>
            <a:r>
              <a:rPr lang="ko-KR" altLang="en-US" sz="2600" dirty="0">
                <a:solidFill>
                  <a:srgbClr val="183C8F"/>
                </a:solidFill>
                <a:latin typeface="맑은 고딕" pitchFamily="50" charset="-127"/>
                <a:ea typeface="맑은 고딕" pitchFamily="50" charset="-127"/>
                <a:sym typeface="YDIYGO160-KSCpc-EUC-H" charset="0"/>
              </a:rPr>
              <a:t> </a:t>
            </a:r>
            <a:r>
              <a:rPr lang="ko-KR" altLang="en-US" sz="2600" dirty="0" err="1">
                <a:solidFill>
                  <a:srgbClr val="183C8F"/>
                </a:solidFill>
                <a:latin typeface="맑은 고딕" pitchFamily="50" charset="-127"/>
                <a:ea typeface="맑은 고딕" pitchFamily="50" charset="-127"/>
                <a:sym typeface="YDIYGO160-KSCpc-EUC-H" charset="0"/>
              </a:rPr>
              <a:t>상한제</a:t>
            </a:r>
            <a:endParaRPr lang="en-US" altLang="ko-KR" sz="2600" dirty="0">
              <a:solidFill>
                <a:srgbClr val="183C8F"/>
              </a:solidFill>
              <a:latin typeface="맑은 고딕" pitchFamily="50" charset="-127"/>
              <a:ea typeface="맑은 고딕" pitchFamily="50" charset="-127"/>
              <a:sym typeface="YDIYGO160-KSCpc-EUC-H" charset="0"/>
            </a:endParaRPr>
          </a:p>
        </p:txBody>
      </p:sp>
      <p:cxnSp>
        <p:nvCxnSpPr>
          <p:cNvPr id="15387" name="직선 연결선 2"/>
          <p:cNvCxnSpPr>
            <a:cxnSpLocks noChangeShapeType="1"/>
          </p:cNvCxnSpPr>
          <p:nvPr/>
        </p:nvCxnSpPr>
        <p:spPr bwMode="auto">
          <a:xfrm>
            <a:off x="4337447" y="1476103"/>
            <a:ext cx="0" cy="5020220"/>
          </a:xfrm>
          <a:prstGeom prst="line">
            <a:avLst/>
          </a:prstGeom>
          <a:noFill/>
          <a:ln w="25400" algn="ctr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58" name="그룹 157"/>
          <p:cNvGrpSpPr/>
          <p:nvPr/>
        </p:nvGrpSpPr>
        <p:grpSpPr>
          <a:xfrm>
            <a:off x="-54427" y="-124504"/>
            <a:ext cx="9432471" cy="1540166"/>
            <a:chOff x="-54427" y="-124504"/>
            <a:chExt cx="9432471" cy="1540166"/>
          </a:xfrm>
        </p:grpSpPr>
        <p:grpSp>
          <p:nvGrpSpPr>
            <p:cNvPr id="159" name="그룹 158"/>
            <p:cNvGrpSpPr/>
            <p:nvPr/>
          </p:nvGrpSpPr>
          <p:grpSpPr>
            <a:xfrm>
              <a:off x="-54427" y="-124504"/>
              <a:ext cx="9432471" cy="1540166"/>
              <a:chOff x="-127000" y="-242091"/>
              <a:chExt cx="22009100" cy="2994767"/>
            </a:xfrm>
          </p:grpSpPr>
          <p:pic>
            <p:nvPicPr>
              <p:cNvPr id="161" name="Picture 1"/>
              <p:cNvPicPr>
                <a:picLocks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12816" y="1554932"/>
                <a:ext cx="129540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2" name="Picture 2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792157">
                <a:off x="19009555" y="-242091"/>
                <a:ext cx="2556682" cy="1866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3" name="Picture 3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09904" y="1050876"/>
                <a:ext cx="2847328" cy="1701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4" name="Rectangle 130"/>
              <p:cNvSpPr>
                <a:spLocks/>
              </p:cNvSpPr>
              <p:nvPr/>
            </p:nvSpPr>
            <p:spPr bwMode="auto">
              <a:xfrm>
                <a:off x="-127000" y="850900"/>
                <a:ext cx="22009100" cy="965200"/>
              </a:xfrm>
              <a:prstGeom prst="rect">
                <a:avLst/>
              </a:prstGeom>
              <a:solidFill>
                <a:srgbClr val="214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31F3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pic>
            <p:nvPicPr>
              <p:cNvPr id="165" name="Picture 225"/>
              <p:cNvPicPr>
                <a:picLocks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875" y="800100"/>
                <a:ext cx="21359813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0195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0195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6" name="TextBox 165"/>
              <p:cNvSpPr txBox="1"/>
              <p:nvPr/>
            </p:nvSpPr>
            <p:spPr>
              <a:xfrm>
                <a:off x="16144736" y="998641"/>
                <a:ext cx="3572774" cy="628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5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기부유통플랫폼</a:t>
                </a:r>
                <a:endParaRPr kumimoji="0" lang="ko-KR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sp>
            <p:nvSpPr>
              <p:cNvPr id="167" name="TextBox 166"/>
              <p:cNvSpPr txBox="1"/>
              <p:nvPr/>
            </p:nvSpPr>
            <p:spPr>
              <a:xfrm>
                <a:off x="19282144" y="803131"/>
                <a:ext cx="2084119" cy="95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6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>
                      <a:glow rad="101600">
                        <a:srgbClr val="333399">
                          <a:satMod val="175000"/>
                          <a:alpha val="40000"/>
                        </a:srgbClr>
                      </a:glow>
                    </a:effectLst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I am</a:t>
                </a:r>
                <a:endParaRPr kumimoji="0" lang="ko-KR" altLang="en-US" sz="26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glow rad="101600">
                      <a:srgbClr val="333399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sp>
            <p:nvSpPr>
              <p:cNvPr id="168" name="Rectangle 132"/>
              <p:cNvSpPr>
                <a:spLocks/>
              </p:cNvSpPr>
              <p:nvPr/>
            </p:nvSpPr>
            <p:spPr bwMode="auto">
              <a:xfrm>
                <a:off x="5343293" y="114300"/>
                <a:ext cx="5921375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4.</a:t>
                </a:r>
                <a:r>
                  <a:rPr kumimoji="0" lang="ko-KR" altLang="en-US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사업의 </a:t>
                </a:r>
                <a:r>
                  <a:rPr kumimoji="0" lang="ko-KR" altLang="en-US" sz="2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세부 내용</a:t>
                </a:r>
              </a:p>
            </p:txBody>
          </p:sp>
        </p:grpSp>
        <p:sp>
          <p:nvSpPr>
            <p:cNvPr id="160" name="직사각형 159"/>
            <p:cNvSpPr/>
            <p:nvPr/>
          </p:nvSpPr>
          <p:spPr bwMode="auto">
            <a:xfrm>
              <a:off x="2289984" y="439288"/>
              <a:ext cx="783091" cy="491564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42195" tIns="21097" rIns="42195" bIns="21097" numCol="1" spcCol="0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2194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</p:grpSp>
      <p:pic>
        <p:nvPicPr>
          <p:cNvPr id="169" name="Picture 12" descr="http://www.beijingshots.com/wp-content/uploads/2012/09/5d544fc9063c90b0b400c85a3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41" r="16235" b="14272"/>
          <a:stretch/>
        </p:blipFill>
        <p:spPr bwMode="auto">
          <a:xfrm>
            <a:off x="5600120" y="2672334"/>
            <a:ext cx="2232835" cy="2988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0" name="Rectangle 141"/>
          <p:cNvSpPr>
            <a:spLocks/>
          </p:cNvSpPr>
          <p:nvPr/>
        </p:nvSpPr>
        <p:spPr bwMode="auto">
          <a:xfrm>
            <a:off x="6012160" y="5968330"/>
            <a:ext cx="141064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200" b="1" dirty="0" smtClean="0">
                <a:solidFill>
                  <a:srgbClr val="77141C"/>
                </a:solidFill>
                <a:latin typeface="맑은 고딕" pitchFamily="50" charset="-127"/>
                <a:ea typeface="맑은 고딕" pitchFamily="50" charset="-127"/>
                <a:sym typeface="Gill Sans" charset="0"/>
              </a:rPr>
              <a:t>가격차별화</a:t>
            </a:r>
            <a:endParaRPr lang="en-US" altLang="ko-KR" sz="2200" b="1" dirty="0">
              <a:solidFill>
                <a:srgbClr val="77141C"/>
              </a:solidFill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sp>
        <p:nvSpPr>
          <p:cNvPr id="171" name="Rectangle 138"/>
          <p:cNvSpPr>
            <a:spLocks/>
          </p:cNvSpPr>
          <p:nvPr/>
        </p:nvSpPr>
        <p:spPr bwMode="auto">
          <a:xfrm>
            <a:off x="6068928" y="2190610"/>
            <a:ext cx="13833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200" dirty="0" smtClean="0">
                <a:latin typeface="맑은 고딕" pitchFamily="50" charset="-127"/>
                <a:ea typeface="맑은 고딕" pitchFamily="50" charset="-127"/>
                <a:sym typeface="YDIYGO160-KSCpc-EUC-H" charset="0"/>
              </a:rPr>
              <a:t>3</a:t>
            </a:r>
            <a:r>
              <a:rPr lang="ko-KR" altLang="en-US" sz="2200" dirty="0" smtClean="0">
                <a:latin typeface="맑은 고딕" pitchFamily="50" charset="-127"/>
                <a:ea typeface="맑은 고딕" pitchFamily="50" charset="-127"/>
                <a:sym typeface="YDIYGO160-KSCpc-EUC-H" charset="0"/>
              </a:rPr>
              <a:t>섹터 단체</a:t>
            </a:r>
            <a:endParaRPr lang="en-US" altLang="ko-KR" sz="2200" dirty="0">
              <a:latin typeface="맑은 고딕" pitchFamily="50" charset="-127"/>
              <a:ea typeface="맑은 고딕" pitchFamily="50" charset="-127"/>
              <a:sym typeface="YDIYGO160-KSCpc-EUC-H" charset="0"/>
            </a:endParaRPr>
          </a:p>
        </p:txBody>
      </p:sp>
      <p:pic>
        <p:nvPicPr>
          <p:cNvPr id="24" name="Picture 148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00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756" y="3392271"/>
            <a:ext cx="1396447" cy="2145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5" name="Picture 148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00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9667" y="2867965"/>
            <a:ext cx="1396447" cy="2145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26" name="Picture 148"/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rgbClr val="00FF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23" y="2867966"/>
            <a:ext cx="1396447" cy="2145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27499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-514298" y="914401"/>
            <a:ext cx="1823357" cy="692331"/>
            <a:chOff x="-566057" y="914401"/>
            <a:chExt cx="1823357" cy="692331"/>
          </a:xfrm>
        </p:grpSpPr>
        <p:pic>
          <p:nvPicPr>
            <p:cNvPr id="16392" name="Picture 15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6057" y="914401"/>
              <a:ext cx="1823357" cy="692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393" name="Rectangle 159"/>
            <p:cNvSpPr>
              <a:spLocks/>
            </p:cNvSpPr>
            <p:nvPr/>
          </p:nvSpPr>
          <p:spPr bwMode="auto">
            <a:xfrm>
              <a:off x="-54428" y="1067289"/>
              <a:ext cx="1121229" cy="378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2200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YDIYGO140-KSCpc-EUC-H" charset="0"/>
                </a:rPr>
                <a:t>시장분석</a:t>
              </a:r>
            </a:p>
          </p:txBody>
        </p:sp>
      </p:grpSp>
      <p:grpSp>
        <p:nvGrpSpPr>
          <p:cNvPr id="19632" name="Group 176"/>
          <p:cNvGrpSpPr>
            <a:grpSpLocks/>
          </p:cNvGrpSpPr>
          <p:nvPr/>
        </p:nvGrpSpPr>
        <p:grpSpPr bwMode="auto">
          <a:xfrm>
            <a:off x="521835" y="1869622"/>
            <a:ext cx="3660321" cy="3993969"/>
            <a:chOff x="0" y="0"/>
            <a:chExt cx="4456" cy="4824"/>
          </a:xfrm>
        </p:grpSpPr>
        <p:sp>
          <p:nvSpPr>
            <p:cNvPr id="16409" name="AutoShape 169"/>
            <p:cNvSpPr>
              <a:spLocks/>
            </p:cNvSpPr>
            <p:nvPr/>
          </p:nvSpPr>
          <p:spPr bwMode="auto">
            <a:xfrm>
              <a:off x="0" y="0"/>
              <a:ext cx="4456" cy="4824"/>
            </a:xfrm>
            <a:prstGeom prst="roundRect">
              <a:avLst>
                <a:gd name="adj" fmla="val 4389"/>
              </a:avLst>
            </a:prstGeom>
            <a:noFill/>
            <a:ln w="25400">
              <a:solidFill>
                <a:srgbClr val="23B1D1">
                  <a:alpha val="59999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2600">
                <a:solidFill>
                  <a:srgbClr val="000000"/>
                </a:solidFill>
                <a:ea typeface="굴림" charset="-127"/>
                <a:sym typeface="Gill Sans" charset="0"/>
              </a:endParaRPr>
            </a:p>
          </p:txBody>
        </p:sp>
        <p:sp>
          <p:nvSpPr>
            <p:cNvPr id="16410" name="AutoShape 173"/>
            <p:cNvSpPr>
              <a:spLocks/>
            </p:cNvSpPr>
            <p:nvPr/>
          </p:nvSpPr>
          <p:spPr bwMode="auto">
            <a:xfrm>
              <a:off x="168" y="154"/>
              <a:ext cx="2408" cy="504"/>
            </a:xfrm>
            <a:prstGeom prst="roundRect">
              <a:avLst>
                <a:gd name="adj" fmla="val 15000"/>
              </a:avLst>
            </a:prstGeom>
            <a:solidFill>
              <a:srgbClr val="23B1D1"/>
            </a:solidFill>
            <a:ln w="25400">
              <a:solidFill>
                <a:srgbClr val="23B1D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2600">
                <a:solidFill>
                  <a:srgbClr val="000000"/>
                </a:solidFill>
                <a:ea typeface="굴림" charset="-127"/>
                <a:sym typeface="Gill Sans" charset="0"/>
              </a:endParaRPr>
            </a:p>
          </p:txBody>
        </p:sp>
        <p:sp>
          <p:nvSpPr>
            <p:cNvPr id="16411" name="Rectangle 174"/>
            <p:cNvSpPr>
              <a:spLocks/>
            </p:cNvSpPr>
            <p:nvPr/>
          </p:nvSpPr>
          <p:spPr bwMode="auto">
            <a:xfrm>
              <a:off x="148" y="175"/>
              <a:ext cx="2474" cy="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24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YDIYGO160-KSCpc-EUC-H" charset="0"/>
                </a:rPr>
                <a:t>기부자의 증가</a:t>
              </a:r>
            </a:p>
          </p:txBody>
        </p:sp>
        <p:sp>
          <p:nvSpPr>
            <p:cNvPr id="16412" name="Line 175"/>
            <p:cNvSpPr>
              <a:spLocks noChangeShapeType="1"/>
            </p:cNvSpPr>
            <p:nvPr/>
          </p:nvSpPr>
          <p:spPr bwMode="auto">
            <a:xfrm>
              <a:off x="193" y="732"/>
              <a:ext cx="2924" cy="0"/>
            </a:xfrm>
            <a:prstGeom prst="line">
              <a:avLst/>
            </a:prstGeom>
            <a:noFill/>
            <a:ln w="38100">
              <a:solidFill>
                <a:srgbClr val="8AC2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2600">
                <a:solidFill>
                  <a:srgbClr val="000000"/>
                </a:solidFill>
                <a:sym typeface="Gill Sans" charset="0"/>
              </a:endParaRPr>
            </a:p>
          </p:txBody>
        </p:sp>
      </p:grpSp>
      <p:grpSp>
        <p:nvGrpSpPr>
          <p:cNvPr id="185" name="Group 176"/>
          <p:cNvGrpSpPr>
            <a:grpSpLocks/>
          </p:cNvGrpSpPr>
          <p:nvPr/>
        </p:nvGrpSpPr>
        <p:grpSpPr bwMode="auto">
          <a:xfrm>
            <a:off x="4795839" y="1869622"/>
            <a:ext cx="3659641" cy="3993969"/>
            <a:chOff x="0" y="0"/>
            <a:chExt cx="4456" cy="4824"/>
          </a:xfrm>
        </p:grpSpPr>
        <p:sp>
          <p:nvSpPr>
            <p:cNvPr id="16405" name="AutoShape 169"/>
            <p:cNvSpPr>
              <a:spLocks/>
            </p:cNvSpPr>
            <p:nvPr/>
          </p:nvSpPr>
          <p:spPr bwMode="auto">
            <a:xfrm>
              <a:off x="0" y="0"/>
              <a:ext cx="4456" cy="4824"/>
            </a:xfrm>
            <a:prstGeom prst="roundRect">
              <a:avLst>
                <a:gd name="adj" fmla="val 4389"/>
              </a:avLst>
            </a:prstGeom>
            <a:noFill/>
            <a:ln w="25400">
              <a:solidFill>
                <a:srgbClr val="23B1D1">
                  <a:alpha val="59999"/>
                </a:srgb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2600">
                <a:solidFill>
                  <a:srgbClr val="000000"/>
                </a:solidFill>
                <a:ea typeface="굴림" charset="-127"/>
                <a:sym typeface="Gill Sans" charset="0"/>
              </a:endParaRPr>
            </a:p>
          </p:txBody>
        </p:sp>
        <p:sp>
          <p:nvSpPr>
            <p:cNvPr id="16406" name="AutoShape 173"/>
            <p:cNvSpPr>
              <a:spLocks/>
            </p:cNvSpPr>
            <p:nvPr/>
          </p:nvSpPr>
          <p:spPr bwMode="auto">
            <a:xfrm>
              <a:off x="168" y="154"/>
              <a:ext cx="2408" cy="504"/>
            </a:xfrm>
            <a:prstGeom prst="roundRect">
              <a:avLst>
                <a:gd name="adj" fmla="val 15000"/>
              </a:avLst>
            </a:prstGeom>
            <a:solidFill>
              <a:srgbClr val="23B1D1"/>
            </a:solidFill>
            <a:ln w="25400">
              <a:solidFill>
                <a:srgbClr val="23B1D1"/>
              </a:solidFill>
              <a:round/>
              <a:headEnd/>
              <a:tailEnd/>
            </a:ln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2600">
                <a:solidFill>
                  <a:srgbClr val="000000"/>
                </a:solidFill>
                <a:ea typeface="굴림" charset="-127"/>
                <a:sym typeface="Gill Sans" charset="0"/>
              </a:endParaRPr>
            </a:p>
          </p:txBody>
        </p:sp>
        <p:sp>
          <p:nvSpPr>
            <p:cNvPr id="16407" name="Rectangle 174"/>
            <p:cNvSpPr>
              <a:spLocks/>
            </p:cNvSpPr>
            <p:nvPr/>
          </p:nvSpPr>
          <p:spPr bwMode="auto">
            <a:xfrm>
              <a:off x="161" y="175"/>
              <a:ext cx="2475" cy="5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rnd">
                  <a:solidFill>
                    <a:schemeClr val="tx1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38100" tIns="38100" rIns="38100" bIns="3810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2400" b="1" dirty="0" smtClean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YDIYGO160-KSCpc-EUC-H" charset="0"/>
                </a:rPr>
                <a:t>기부규모 </a:t>
              </a:r>
              <a:r>
                <a:rPr lang="ko-KR" altLang="en-US" sz="24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sym typeface="YDIYGO160-KSCpc-EUC-H" charset="0"/>
                </a:rPr>
                <a:t>증가</a:t>
              </a:r>
            </a:p>
          </p:txBody>
        </p:sp>
        <p:sp>
          <p:nvSpPr>
            <p:cNvPr id="16408" name="Line 175"/>
            <p:cNvSpPr>
              <a:spLocks noChangeShapeType="1"/>
            </p:cNvSpPr>
            <p:nvPr/>
          </p:nvSpPr>
          <p:spPr bwMode="auto">
            <a:xfrm>
              <a:off x="193" y="732"/>
              <a:ext cx="2924" cy="0"/>
            </a:xfrm>
            <a:prstGeom prst="line">
              <a:avLst/>
            </a:prstGeom>
            <a:noFill/>
            <a:ln w="38100">
              <a:solidFill>
                <a:srgbClr val="8AC2A3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2600">
                <a:solidFill>
                  <a:srgbClr val="000000"/>
                </a:solidFill>
                <a:sym typeface="Gill Sans" charset="0"/>
              </a:endParaRPr>
            </a:p>
          </p:txBody>
        </p:sp>
      </p:grpSp>
      <p:pic>
        <p:nvPicPr>
          <p:cNvPr id="16402" name="_x179698152" descr="EMB00005088799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55" y="2614205"/>
            <a:ext cx="3156857" cy="280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404" name="_x179697832" descr="EMB0000508879a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2614205"/>
            <a:ext cx="3150734" cy="280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70" name="그룹 169"/>
          <p:cNvGrpSpPr/>
          <p:nvPr/>
        </p:nvGrpSpPr>
        <p:grpSpPr>
          <a:xfrm>
            <a:off x="-54427" y="-124504"/>
            <a:ext cx="9432471" cy="1540166"/>
            <a:chOff x="-127000" y="-242091"/>
            <a:chExt cx="22009100" cy="2994767"/>
          </a:xfrm>
        </p:grpSpPr>
        <p:pic>
          <p:nvPicPr>
            <p:cNvPr id="171" name="Picture 1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2816" y="1554932"/>
              <a:ext cx="12954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2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792157">
              <a:off x="19009555" y="-242091"/>
              <a:ext cx="2556682" cy="1866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9904" y="1050876"/>
              <a:ext cx="2847328" cy="170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4" name="Rectangle 130"/>
            <p:cNvSpPr>
              <a:spLocks/>
            </p:cNvSpPr>
            <p:nvPr/>
          </p:nvSpPr>
          <p:spPr bwMode="auto">
            <a:xfrm>
              <a:off x="-127000" y="850900"/>
              <a:ext cx="22009100" cy="96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26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pic>
          <p:nvPicPr>
            <p:cNvPr id="175" name="Picture 225"/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800100"/>
              <a:ext cx="21359813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6" name="TextBox 175"/>
            <p:cNvSpPr txBox="1"/>
            <p:nvPr/>
          </p:nvSpPr>
          <p:spPr>
            <a:xfrm>
              <a:off x="16144736" y="998641"/>
              <a:ext cx="3572774" cy="628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500" b="1" dirty="0">
                  <a:solidFill>
                    <a:srgbClr val="FFFFFF">
                      <a:lumMod val="85000"/>
                    </a:srgbClr>
                  </a:solidFill>
                  <a:latin typeface="맑은 고딕" pitchFamily="50" charset="-127"/>
                  <a:ea typeface="맑은 고딕" pitchFamily="50" charset="-127"/>
                  <a:sym typeface="Gill Sans" charset="0"/>
                </a:rPr>
                <a:t>기부유통플랫폼</a:t>
              </a:r>
              <a:endParaRPr lang="ko-KR" altLang="en-US" sz="2200" b="1" dirty="0">
                <a:solidFill>
                  <a:srgbClr val="FFFFFF">
                    <a:lumMod val="85000"/>
                  </a:srgbClr>
                </a:solidFill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177" name="TextBox 176"/>
            <p:cNvSpPr txBox="1"/>
            <p:nvPr/>
          </p:nvSpPr>
          <p:spPr>
            <a:xfrm>
              <a:off x="19282144" y="803131"/>
              <a:ext cx="2084119" cy="957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600" b="1" dirty="0">
                  <a:solidFill>
                    <a:srgbClr val="FFFFFF"/>
                  </a:solidFill>
                  <a:effectLst>
                    <a:glow rad="228600">
                      <a:srgbClr val="333399">
                        <a:satMod val="175000"/>
                        <a:alpha val="40000"/>
                      </a:srgbClr>
                    </a:glow>
                  </a:effectLst>
                  <a:latin typeface="맑은 고딕" pitchFamily="50" charset="-127"/>
                  <a:ea typeface="맑은 고딕" pitchFamily="50" charset="-127"/>
                  <a:sym typeface="Gill Sans" charset="0"/>
                </a:rPr>
                <a:t>I am</a:t>
              </a:r>
              <a:endParaRPr lang="ko-KR" altLang="en-US" sz="2600" b="1" dirty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178" name="Rectangle 132"/>
            <p:cNvSpPr>
              <a:spLocks/>
            </p:cNvSpPr>
            <p:nvPr/>
          </p:nvSpPr>
          <p:spPr bwMode="auto">
            <a:xfrm>
              <a:off x="7183618" y="114300"/>
              <a:ext cx="4893698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200" b="1" dirty="0">
                  <a:solidFill>
                    <a:srgbClr val="333399"/>
                  </a:solidFill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5</a:t>
              </a:r>
              <a:r>
                <a:rPr lang="en-US" altLang="ko-KR" sz="2200" b="1" dirty="0" smtClean="0">
                  <a:solidFill>
                    <a:srgbClr val="333399"/>
                  </a:solidFill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.</a:t>
              </a:r>
              <a:r>
                <a:rPr lang="ko-KR" altLang="en-US" sz="2200" b="1" dirty="0">
                  <a:solidFill>
                    <a:srgbClr val="333399"/>
                  </a:solidFill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목표시장분석</a:t>
              </a:r>
            </a:p>
          </p:txBody>
        </p:sp>
      </p:grpSp>
      <p:sp>
        <p:nvSpPr>
          <p:cNvPr id="35" name="직사각형 34"/>
          <p:cNvSpPr/>
          <p:nvPr/>
        </p:nvSpPr>
        <p:spPr bwMode="auto">
          <a:xfrm>
            <a:off x="3080736" y="439288"/>
            <a:ext cx="783091" cy="491564"/>
          </a:xfrm>
          <a:prstGeom prst="rect">
            <a:avLst/>
          </a:prstGeom>
          <a:solidFill>
            <a:schemeClr val="bg1">
              <a:alpha val="24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2195" tIns="21097" rIns="42195" bIns="21097" numCol="1" spcCol="0" rtlCol="0" anchor="t" anchorCtr="0" compatLnSpc="1">
            <a:prstTxWarp prst="textNoShape">
              <a:avLst/>
            </a:prstTxWarp>
          </a:bodyPr>
          <a:lstStyle/>
          <a:p>
            <a:pPr algn="ctr" defTabSz="421948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 dirty="0">
              <a:solidFill>
                <a:srgbClr val="000000"/>
              </a:solidFill>
              <a:sym typeface="Gill Sans" charset="0"/>
            </a:endParaRPr>
          </a:p>
        </p:txBody>
      </p:sp>
      <p:grpSp>
        <p:nvGrpSpPr>
          <p:cNvPr id="30" name="Group 243"/>
          <p:cNvGrpSpPr>
            <a:grpSpLocks/>
          </p:cNvGrpSpPr>
          <p:nvPr/>
        </p:nvGrpSpPr>
        <p:grpSpPr bwMode="auto">
          <a:xfrm>
            <a:off x="1854584" y="6160771"/>
            <a:ext cx="5431432" cy="581297"/>
            <a:chOff x="510" y="0"/>
            <a:chExt cx="6848" cy="712"/>
          </a:xfrm>
        </p:grpSpPr>
        <p:sp>
          <p:nvSpPr>
            <p:cNvPr id="31" name="Rectangle 241"/>
            <p:cNvSpPr>
              <a:spLocks/>
            </p:cNvSpPr>
            <p:nvPr/>
          </p:nvSpPr>
          <p:spPr bwMode="auto">
            <a:xfrm>
              <a:off x="510" y="0"/>
              <a:ext cx="6530" cy="712"/>
            </a:xfrm>
            <a:prstGeom prst="rect">
              <a:avLst/>
            </a:prstGeom>
            <a:solidFill>
              <a:srgbClr val="4F81BD">
                <a:alpha val="61176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>
                      <a:alpha val="61176"/>
                    </a:srgbClr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32" name="Rectangle 242"/>
            <p:cNvSpPr>
              <a:spLocks/>
            </p:cNvSpPr>
            <p:nvPr/>
          </p:nvSpPr>
          <p:spPr bwMode="auto">
            <a:xfrm>
              <a:off x="669" y="155"/>
              <a:ext cx="6689" cy="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8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YDIYGO160-KSCpc-EUC-H" charset="0"/>
                </a:rPr>
                <a:t>커지고 있는 기부시장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567976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Rectangle 156"/>
          <p:cNvSpPr>
            <a:spLocks/>
          </p:cNvSpPr>
          <p:nvPr/>
        </p:nvSpPr>
        <p:spPr bwMode="auto">
          <a:xfrm>
            <a:off x="122562" y="412020"/>
            <a:ext cx="5658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200">
                <a:solidFill>
                  <a:srgbClr val="FFFFFF"/>
                </a:solidFill>
                <a:ea typeface="굴림" charset="-127"/>
                <a:sym typeface="Gill Sans" charset="0"/>
              </a:rPr>
              <a:t>Intro</a:t>
            </a:r>
          </a:p>
        </p:txBody>
      </p:sp>
      <p:sp>
        <p:nvSpPr>
          <p:cNvPr id="18441" name="Rectangle 159"/>
          <p:cNvSpPr>
            <a:spLocks/>
          </p:cNvSpPr>
          <p:nvPr/>
        </p:nvSpPr>
        <p:spPr bwMode="auto">
          <a:xfrm>
            <a:off x="-27215" y="1136470"/>
            <a:ext cx="1121229" cy="37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solidFill>
                  <a:srgbClr val="20437C"/>
                </a:solidFill>
                <a:latin typeface="YDIYGO140-KSCpc-EUC-H" charset="0"/>
                <a:ea typeface="굴림" charset="-127"/>
                <a:sym typeface="YDIYGO140-KSCpc-EUC-H" charset="0"/>
              </a:rPr>
              <a:t>소비자 분석</a:t>
            </a:r>
          </a:p>
        </p:txBody>
      </p:sp>
      <p:sp>
        <p:nvSpPr>
          <p:cNvPr id="18446" name="Rectangle 185"/>
          <p:cNvSpPr>
            <a:spLocks/>
          </p:cNvSpPr>
          <p:nvPr/>
        </p:nvSpPr>
        <p:spPr bwMode="auto">
          <a:xfrm>
            <a:off x="4529361" y="-103791"/>
            <a:ext cx="85279" cy="44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2195" tIns="21097" rIns="42195" bIns="21097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>
              <a:solidFill>
                <a:srgbClr val="000000"/>
              </a:solidFill>
              <a:ea typeface="굴림" charset="-127"/>
              <a:sym typeface="Gill Sans" charset="0"/>
            </a:endParaRPr>
          </a:p>
        </p:txBody>
      </p:sp>
      <p:sp>
        <p:nvSpPr>
          <p:cNvPr id="18447" name="Rectangle 187"/>
          <p:cNvSpPr>
            <a:spLocks/>
          </p:cNvSpPr>
          <p:nvPr/>
        </p:nvSpPr>
        <p:spPr bwMode="auto">
          <a:xfrm>
            <a:off x="4529361" y="-103791"/>
            <a:ext cx="85279" cy="44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2195" tIns="21097" rIns="42195" bIns="21097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>
              <a:solidFill>
                <a:srgbClr val="000000"/>
              </a:solidFill>
              <a:ea typeface="굴림" charset="-127"/>
              <a:sym typeface="Gill Sans" charset="0"/>
            </a:endParaRPr>
          </a:p>
        </p:txBody>
      </p:sp>
      <p:sp>
        <p:nvSpPr>
          <p:cNvPr id="18450" name="Rectangle 2"/>
          <p:cNvSpPr>
            <a:spLocks/>
          </p:cNvSpPr>
          <p:nvPr/>
        </p:nvSpPr>
        <p:spPr bwMode="auto">
          <a:xfrm>
            <a:off x="4529361" y="-103791"/>
            <a:ext cx="85279" cy="44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2195" tIns="21097" rIns="42195" bIns="21097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>
              <a:solidFill>
                <a:srgbClr val="000000"/>
              </a:solidFill>
              <a:ea typeface="굴림" charset="-127"/>
              <a:sym typeface="Gill Sans" charset="0"/>
            </a:endParaRPr>
          </a:p>
        </p:txBody>
      </p:sp>
      <p:pic>
        <p:nvPicPr>
          <p:cNvPr id="18451" name="_x126302304" descr="EMB0000508879fc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107" t="234" r="-59890" b="39660"/>
          <a:stretch/>
        </p:blipFill>
        <p:spPr bwMode="auto">
          <a:xfrm>
            <a:off x="232550" y="2248742"/>
            <a:ext cx="6686623" cy="4123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52" name="직사각형 6"/>
          <p:cNvSpPr>
            <a:spLocks noChangeArrowheads="1"/>
          </p:cNvSpPr>
          <p:nvPr/>
        </p:nvSpPr>
        <p:spPr bwMode="auto">
          <a:xfrm>
            <a:off x="5175994" y="2924944"/>
            <a:ext cx="3788909" cy="1704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2195" tIns="21097" rIns="42195" bIns="21097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3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‘</a:t>
            </a:r>
            <a:r>
              <a:rPr lang="en-US" altLang="ko-KR" sz="3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번거롭지</a:t>
            </a:r>
            <a:r>
              <a:rPr lang="en-US" altLang="ko-KR" sz="3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 </a:t>
            </a:r>
            <a:r>
              <a:rPr lang="en-US" altLang="ko-KR" sz="3600" dirty="0" err="1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않고</a:t>
            </a:r>
            <a:r>
              <a:rPr lang="en-US" altLang="ko-KR" sz="3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’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altLang="ko-KR" sz="3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Gill Sans" charset="0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3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 </a:t>
            </a:r>
            <a:r>
              <a:rPr lang="en-US" altLang="ko-KR" sz="360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‘</a:t>
            </a:r>
            <a:r>
              <a:rPr lang="en-US" altLang="ko-KR" sz="36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금액</a:t>
            </a:r>
            <a:r>
              <a:rPr lang="en-US" altLang="ko-KR" sz="3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 </a:t>
            </a:r>
            <a:r>
              <a:rPr lang="en-US" altLang="ko-KR" sz="360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부담감X</a:t>
            </a:r>
            <a:r>
              <a:rPr lang="en-US" altLang="ko-KR" sz="360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’</a:t>
            </a:r>
            <a:endParaRPr lang="en-US" altLang="ko-KR" sz="360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Gill Sans" charset="0"/>
            </a:endParaRPr>
          </a:p>
        </p:txBody>
      </p:sp>
      <p:grpSp>
        <p:nvGrpSpPr>
          <p:cNvPr id="146" name="그룹 145"/>
          <p:cNvGrpSpPr/>
          <p:nvPr/>
        </p:nvGrpSpPr>
        <p:grpSpPr>
          <a:xfrm>
            <a:off x="-54427" y="-124504"/>
            <a:ext cx="9432471" cy="1540166"/>
            <a:chOff x="-127000" y="-242091"/>
            <a:chExt cx="22009100" cy="2994767"/>
          </a:xfrm>
        </p:grpSpPr>
        <p:pic>
          <p:nvPicPr>
            <p:cNvPr id="147" name="Picture 1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2816" y="1554932"/>
              <a:ext cx="12954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8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792157">
              <a:off x="19009555" y="-242091"/>
              <a:ext cx="2556682" cy="1866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9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9904" y="1050876"/>
              <a:ext cx="2847328" cy="170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Rectangle 130"/>
            <p:cNvSpPr>
              <a:spLocks/>
            </p:cNvSpPr>
            <p:nvPr/>
          </p:nvSpPr>
          <p:spPr bwMode="auto">
            <a:xfrm>
              <a:off x="-127000" y="850900"/>
              <a:ext cx="22009100" cy="96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26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pic>
          <p:nvPicPr>
            <p:cNvPr id="151" name="Picture 225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800100"/>
              <a:ext cx="21359813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2" name="TextBox 151"/>
            <p:cNvSpPr txBox="1"/>
            <p:nvPr/>
          </p:nvSpPr>
          <p:spPr>
            <a:xfrm>
              <a:off x="16144736" y="998641"/>
              <a:ext cx="3572774" cy="628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500" b="1" dirty="0">
                  <a:solidFill>
                    <a:srgbClr val="FFFFFF">
                      <a:lumMod val="85000"/>
                    </a:srgbClr>
                  </a:solidFill>
                  <a:latin typeface="맑은 고딕" pitchFamily="50" charset="-127"/>
                  <a:ea typeface="맑은 고딕" pitchFamily="50" charset="-127"/>
                  <a:sym typeface="Gill Sans" charset="0"/>
                </a:rPr>
                <a:t>기부유통플랫폼</a:t>
              </a:r>
              <a:endParaRPr lang="ko-KR" altLang="en-US" sz="2200" b="1" dirty="0">
                <a:solidFill>
                  <a:srgbClr val="FFFFFF">
                    <a:lumMod val="85000"/>
                  </a:srgbClr>
                </a:solidFill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9282144" y="803131"/>
              <a:ext cx="2084119" cy="957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600" b="1" dirty="0">
                  <a:solidFill>
                    <a:srgbClr val="FFFFFF"/>
                  </a:solidFill>
                  <a:effectLst>
                    <a:glow rad="228600">
                      <a:srgbClr val="333399">
                        <a:satMod val="175000"/>
                        <a:alpha val="40000"/>
                      </a:srgbClr>
                    </a:glow>
                  </a:effectLst>
                  <a:latin typeface="맑은 고딕" pitchFamily="50" charset="-127"/>
                  <a:ea typeface="맑은 고딕" pitchFamily="50" charset="-127"/>
                  <a:sym typeface="Gill Sans" charset="0"/>
                </a:rPr>
                <a:t>I am</a:t>
              </a:r>
              <a:endParaRPr lang="ko-KR" altLang="en-US" sz="2600" b="1" dirty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</p:grpSp>
      <p:grpSp>
        <p:nvGrpSpPr>
          <p:cNvPr id="155" name="그룹 154"/>
          <p:cNvGrpSpPr/>
          <p:nvPr/>
        </p:nvGrpSpPr>
        <p:grpSpPr>
          <a:xfrm>
            <a:off x="-491720" y="914401"/>
            <a:ext cx="1823357" cy="692331"/>
            <a:chOff x="-566057" y="914401"/>
            <a:chExt cx="1823357" cy="692331"/>
          </a:xfrm>
        </p:grpSpPr>
        <p:pic>
          <p:nvPicPr>
            <p:cNvPr id="156" name="Picture 15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6057" y="914401"/>
              <a:ext cx="1823357" cy="692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7" name="Rectangle 159"/>
            <p:cNvSpPr>
              <a:spLocks/>
            </p:cNvSpPr>
            <p:nvPr/>
          </p:nvSpPr>
          <p:spPr bwMode="auto">
            <a:xfrm>
              <a:off x="-164779" y="1136470"/>
              <a:ext cx="1422079" cy="344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sym typeface="YDIYGO140-KSCpc-EUC-H" charset="0"/>
                </a:rPr>
                <a:t>소비자분석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sym typeface="YDIYGO140-KSCpc-EUC-H" charset="0"/>
              </a:endParaRPr>
            </a:p>
          </p:txBody>
        </p:sp>
      </p:grpSp>
      <p:grpSp>
        <p:nvGrpSpPr>
          <p:cNvPr id="158" name="그룹 157"/>
          <p:cNvGrpSpPr/>
          <p:nvPr/>
        </p:nvGrpSpPr>
        <p:grpSpPr>
          <a:xfrm>
            <a:off x="-54427" y="-124504"/>
            <a:ext cx="9432471" cy="1540166"/>
            <a:chOff x="-127000" y="-242091"/>
            <a:chExt cx="22009100" cy="2994767"/>
          </a:xfrm>
        </p:grpSpPr>
        <p:pic>
          <p:nvPicPr>
            <p:cNvPr id="159" name="Picture 1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2816" y="1554932"/>
              <a:ext cx="12954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792157">
              <a:off x="19009555" y="-242091"/>
              <a:ext cx="2556682" cy="1866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1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9904" y="1050876"/>
              <a:ext cx="2847328" cy="170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2" name="Rectangle 130"/>
            <p:cNvSpPr>
              <a:spLocks/>
            </p:cNvSpPr>
            <p:nvPr/>
          </p:nvSpPr>
          <p:spPr bwMode="auto">
            <a:xfrm>
              <a:off x="-127000" y="850900"/>
              <a:ext cx="22009100" cy="96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26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pic>
          <p:nvPicPr>
            <p:cNvPr id="164" name="Picture 225"/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800100"/>
              <a:ext cx="21359813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5" name="TextBox 164"/>
            <p:cNvSpPr txBox="1"/>
            <p:nvPr/>
          </p:nvSpPr>
          <p:spPr>
            <a:xfrm>
              <a:off x="16144736" y="998641"/>
              <a:ext cx="3572774" cy="628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500" b="1" dirty="0">
                  <a:solidFill>
                    <a:srgbClr val="FFFFFF">
                      <a:lumMod val="85000"/>
                    </a:srgbClr>
                  </a:solidFill>
                  <a:latin typeface="맑은 고딕" pitchFamily="50" charset="-127"/>
                  <a:ea typeface="맑은 고딕" pitchFamily="50" charset="-127"/>
                  <a:sym typeface="Gill Sans" charset="0"/>
                </a:rPr>
                <a:t>기부유통플랫폼</a:t>
              </a:r>
              <a:endParaRPr lang="ko-KR" altLang="en-US" sz="2200" b="1" dirty="0">
                <a:solidFill>
                  <a:srgbClr val="FFFFFF">
                    <a:lumMod val="85000"/>
                  </a:srgbClr>
                </a:solidFill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19282144" y="803131"/>
              <a:ext cx="2084119" cy="957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600" b="1" dirty="0">
                  <a:solidFill>
                    <a:srgbClr val="FFFFFF"/>
                  </a:solidFill>
                  <a:effectLst>
                    <a:glow rad="228600">
                      <a:srgbClr val="333399">
                        <a:satMod val="175000"/>
                        <a:alpha val="40000"/>
                      </a:srgbClr>
                    </a:glow>
                  </a:effectLst>
                  <a:latin typeface="맑은 고딕" pitchFamily="50" charset="-127"/>
                  <a:ea typeface="맑은 고딕" pitchFamily="50" charset="-127"/>
                  <a:sym typeface="Gill Sans" charset="0"/>
                </a:rPr>
                <a:t>I am</a:t>
              </a:r>
              <a:endParaRPr lang="ko-KR" altLang="en-US" sz="2600" b="1" dirty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167" name="Rectangle 132"/>
            <p:cNvSpPr>
              <a:spLocks/>
            </p:cNvSpPr>
            <p:nvPr/>
          </p:nvSpPr>
          <p:spPr bwMode="auto">
            <a:xfrm>
              <a:off x="7183618" y="114300"/>
              <a:ext cx="4893698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200" b="1" dirty="0">
                  <a:solidFill>
                    <a:srgbClr val="333399"/>
                  </a:solidFill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5</a:t>
              </a:r>
              <a:r>
                <a:rPr lang="en-US" altLang="ko-KR" sz="2200" b="1" dirty="0" smtClean="0">
                  <a:solidFill>
                    <a:srgbClr val="333399"/>
                  </a:solidFill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.</a:t>
              </a:r>
              <a:r>
                <a:rPr lang="ko-KR" altLang="en-US" sz="2200" b="1" dirty="0">
                  <a:solidFill>
                    <a:srgbClr val="333399"/>
                  </a:solidFill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목표시장분석</a:t>
              </a:r>
            </a:p>
          </p:txBody>
        </p:sp>
      </p:grpSp>
      <p:sp>
        <p:nvSpPr>
          <p:cNvPr id="168" name="직사각형 167"/>
          <p:cNvSpPr/>
          <p:nvPr/>
        </p:nvSpPr>
        <p:spPr bwMode="auto">
          <a:xfrm>
            <a:off x="3080736" y="439288"/>
            <a:ext cx="783091" cy="491564"/>
          </a:xfrm>
          <a:prstGeom prst="rect">
            <a:avLst/>
          </a:prstGeom>
          <a:solidFill>
            <a:schemeClr val="bg1">
              <a:alpha val="24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2195" tIns="21097" rIns="42195" bIns="21097" numCol="1" spcCol="0" rtlCol="0" anchor="t" anchorCtr="0" compatLnSpc="1">
            <a:prstTxWarp prst="textNoShape">
              <a:avLst/>
            </a:prstTxWarp>
          </a:bodyPr>
          <a:lstStyle/>
          <a:p>
            <a:pPr algn="ctr" defTabSz="421948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 dirty="0">
              <a:solidFill>
                <a:srgbClr val="000000"/>
              </a:solidFill>
              <a:sym typeface="Gill San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7306" y="1502565"/>
            <a:ext cx="38779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 smtClean="0">
                <a:latin typeface="맑은 고딕" pitchFamily="50" charset="-127"/>
                <a:ea typeface="맑은 고딕" pitchFamily="50" charset="-127"/>
              </a:rPr>
              <a:t>선호하는기부방법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5" name="AutoShape 169"/>
          <p:cNvSpPr>
            <a:spLocks/>
          </p:cNvSpPr>
          <p:nvPr/>
        </p:nvSpPr>
        <p:spPr bwMode="auto">
          <a:xfrm>
            <a:off x="434556" y="2276872"/>
            <a:ext cx="4466420" cy="4302663"/>
          </a:xfrm>
          <a:prstGeom prst="roundRect">
            <a:avLst>
              <a:gd name="adj" fmla="val 4389"/>
            </a:avLst>
          </a:prstGeom>
          <a:noFill/>
          <a:ln w="25400">
            <a:solidFill>
              <a:srgbClr val="23B1D1">
                <a:alpha val="59999"/>
              </a:srgb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>
              <a:solidFill>
                <a:srgbClr val="000000"/>
              </a:solidFill>
              <a:ea typeface="굴림" charset="-127"/>
              <a:sym typeface="Gill Sans" charset="0"/>
            </a:endParaRPr>
          </a:p>
        </p:txBody>
      </p:sp>
      <p:sp>
        <p:nvSpPr>
          <p:cNvPr id="2" name="타원 1"/>
          <p:cNvSpPr/>
          <p:nvPr/>
        </p:nvSpPr>
        <p:spPr bwMode="auto">
          <a:xfrm>
            <a:off x="1094014" y="2492896"/>
            <a:ext cx="3333970" cy="1008111"/>
          </a:xfrm>
          <a:prstGeom prst="ellipse">
            <a:avLst/>
          </a:prstGeom>
          <a:noFill/>
          <a:ln w="571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5600" b="0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110151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52" grpId="0"/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Rectangle 156"/>
          <p:cNvSpPr>
            <a:spLocks/>
          </p:cNvSpPr>
          <p:nvPr/>
        </p:nvSpPr>
        <p:spPr bwMode="auto">
          <a:xfrm>
            <a:off x="122562" y="412020"/>
            <a:ext cx="5658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200">
                <a:solidFill>
                  <a:srgbClr val="FFFFFF"/>
                </a:solidFill>
                <a:ea typeface="굴림" charset="-127"/>
                <a:sym typeface="Gill Sans" charset="0"/>
              </a:rPr>
              <a:t>Intro</a:t>
            </a:r>
          </a:p>
        </p:txBody>
      </p:sp>
      <p:sp>
        <p:nvSpPr>
          <p:cNvPr id="18441" name="Rectangle 159"/>
          <p:cNvSpPr>
            <a:spLocks/>
          </p:cNvSpPr>
          <p:nvPr/>
        </p:nvSpPr>
        <p:spPr bwMode="auto">
          <a:xfrm>
            <a:off x="-27215" y="1136470"/>
            <a:ext cx="1121229" cy="37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solidFill>
                  <a:srgbClr val="20437C"/>
                </a:solidFill>
                <a:latin typeface="YDIYGO140-KSCpc-EUC-H" charset="0"/>
                <a:ea typeface="굴림" charset="-127"/>
                <a:sym typeface="YDIYGO140-KSCpc-EUC-H" charset="0"/>
              </a:rPr>
              <a:t>소비자 분석</a:t>
            </a:r>
          </a:p>
        </p:txBody>
      </p:sp>
      <p:sp>
        <p:nvSpPr>
          <p:cNvPr id="18446" name="Rectangle 185"/>
          <p:cNvSpPr>
            <a:spLocks/>
          </p:cNvSpPr>
          <p:nvPr/>
        </p:nvSpPr>
        <p:spPr bwMode="auto">
          <a:xfrm>
            <a:off x="4529361" y="-103791"/>
            <a:ext cx="85279" cy="44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2195" tIns="21097" rIns="42195" bIns="21097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>
              <a:solidFill>
                <a:srgbClr val="000000"/>
              </a:solidFill>
              <a:ea typeface="굴림" charset="-127"/>
              <a:sym typeface="Gill Sans" charset="0"/>
            </a:endParaRPr>
          </a:p>
        </p:txBody>
      </p:sp>
      <p:sp>
        <p:nvSpPr>
          <p:cNvPr id="18447" name="Rectangle 187"/>
          <p:cNvSpPr>
            <a:spLocks/>
          </p:cNvSpPr>
          <p:nvPr/>
        </p:nvSpPr>
        <p:spPr bwMode="auto">
          <a:xfrm>
            <a:off x="4529361" y="-103791"/>
            <a:ext cx="85279" cy="44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2195" tIns="21097" rIns="42195" bIns="21097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>
              <a:solidFill>
                <a:srgbClr val="000000"/>
              </a:solidFill>
              <a:ea typeface="굴림" charset="-127"/>
              <a:sym typeface="Gill Sans" charset="0"/>
            </a:endParaRPr>
          </a:p>
        </p:txBody>
      </p:sp>
      <p:sp>
        <p:nvSpPr>
          <p:cNvPr id="18450" name="Rectangle 2"/>
          <p:cNvSpPr>
            <a:spLocks/>
          </p:cNvSpPr>
          <p:nvPr/>
        </p:nvSpPr>
        <p:spPr bwMode="auto">
          <a:xfrm>
            <a:off x="4529361" y="-103791"/>
            <a:ext cx="85279" cy="44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2195" tIns="21097" rIns="42195" bIns="21097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>
              <a:solidFill>
                <a:srgbClr val="000000"/>
              </a:solidFill>
              <a:ea typeface="굴림" charset="-127"/>
              <a:sym typeface="Gill Sans" charset="0"/>
            </a:endParaRPr>
          </a:p>
        </p:txBody>
      </p:sp>
      <p:sp>
        <p:nvSpPr>
          <p:cNvPr id="18452" name="직사각형 6"/>
          <p:cNvSpPr>
            <a:spLocks noChangeArrowheads="1"/>
          </p:cNvSpPr>
          <p:nvPr/>
        </p:nvSpPr>
        <p:spPr bwMode="auto">
          <a:xfrm>
            <a:off x="4919258" y="2576003"/>
            <a:ext cx="3788909" cy="596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2195" tIns="21097" rIns="42195" bIns="21097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‘</a:t>
            </a:r>
            <a:r>
              <a:rPr lang="ko-KR" altLang="en-US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기부금 공개하라</a:t>
            </a:r>
            <a:r>
              <a:rPr lang="en-US" altLang="ko-KR" sz="3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’</a:t>
            </a:r>
          </a:p>
        </p:txBody>
      </p:sp>
      <p:grpSp>
        <p:nvGrpSpPr>
          <p:cNvPr id="146" name="그룹 145"/>
          <p:cNvGrpSpPr/>
          <p:nvPr/>
        </p:nvGrpSpPr>
        <p:grpSpPr>
          <a:xfrm>
            <a:off x="-54427" y="-124504"/>
            <a:ext cx="9432471" cy="1540166"/>
            <a:chOff x="-127000" y="-242091"/>
            <a:chExt cx="22009100" cy="2994767"/>
          </a:xfrm>
        </p:grpSpPr>
        <p:pic>
          <p:nvPicPr>
            <p:cNvPr id="147" name="Picture 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2816" y="1554932"/>
              <a:ext cx="12954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792157">
              <a:off x="19009555" y="-242091"/>
              <a:ext cx="2556682" cy="1866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9904" y="1050876"/>
              <a:ext cx="2847328" cy="170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0" name="Rectangle 130"/>
            <p:cNvSpPr>
              <a:spLocks/>
            </p:cNvSpPr>
            <p:nvPr/>
          </p:nvSpPr>
          <p:spPr bwMode="auto">
            <a:xfrm>
              <a:off x="-127000" y="850900"/>
              <a:ext cx="22009100" cy="96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26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pic>
          <p:nvPicPr>
            <p:cNvPr id="151" name="Picture 22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800100"/>
              <a:ext cx="21359813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2" name="TextBox 151"/>
            <p:cNvSpPr txBox="1"/>
            <p:nvPr/>
          </p:nvSpPr>
          <p:spPr>
            <a:xfrm>
              <a:off x="16144736" y="998641"/>
              <a:ext cx="3572774" cy="628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500" b="1" dirty="0">
                  <a:solidFill>
                    <a:srgbClr val="FFFFFF">
                      <a:lumMod val="85000"/>
                    </a:srgbClr>
                  </a:solidFill>
                  <a:latin typeface="맑은 고딕" pitchFamily="50" charset="-127"/>
                  <a:ea typeface="맑은 고딕" pitchFamily="50" charset="-127"/>
                  <a:sym typeface="Gill Sans" charset="0"/>
                </a:rPr>
                <a:t>기부유통플랫폼</a:t>
              </a:r>
              <a:endParaRPr lang="ko-KR" altLang="en-US" sz="2200" b="1" dirty="0">
                <a:solidFill>
                  <a:srgbClr val="FFFFFF">
                    <a:lumMod val="85000"/>
                  </a:srgbClr>
                </a:solidFill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19282144" y="803131"/>
              <a:ext cx="2084119" cy="957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600" b="1" dirty="0">
                  <a:solidFill>
                    <a:srgbClr val="FFFFFF"/>
                  </a:solidFill>
                  <a:effectLst>
                    <a:glow rad="228600">
                      <a:srgbClr val="333399">
                        <a:satMod val="175000"/>
                        <a:alpha val="40000"/>
                      </a:srgbClr>
                    </a:glow>
                  </a:effectLst>
                  <a:latin typeface="맑은 고딕" pitchFamily="50" charset="-127"/>
                  <a:ea typeface="맑은 고딕" pitchFamily="50" charset="-127"/>
                  <a:sym typeface="Gill Sans" charset="0"/>
                </a:rPr>
                <a:t>I am</a:t>
              </a:r>
              <a:endParaRPr lang="ko-KR" altLang="en-US" sz="2600" b="1" dirty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</p:grpSp>
      <p:pic>
        <p:nvPicPr>
          <p:cNvPr id="156" name="Picture 15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1720" y="914401"/>
            <a:ext cx="1823357" cy="69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8" name="그룹 157"/>
          <p:cNvGrpSpPr/>
          <p:nvPr/>
        </p:nvGrpSpPr>
        <p:grpSpPr>
          <a:xfrm>
            <a:off x="-54427" y="-124504"/>
            <a:ext cx="9432471" cy="1540166"/>
            <a:chOff x="-127000" y="-242091"/>
            <a:chExt cx="22009100" cy="2994767"/>
          </a:xfrm>
        </p:grpSpPr>
        <p:pic>
          <p:nvPicPr>
            <p:cNvPr id="159" name="Picture 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2816" y="1554932"/>
              <a:ext cx="12954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0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792157">
              <a:off x="19009555" y="-242091"/>
              <a:ext cx="2556682" cy="1866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9904" y="1050876"/>
              <a:ext cx="2847328" cy="170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2" name="Rectangle 130"/>
            <p:cNvSpPr>
              <a:spLocks/>
            </p:cNvSpPr>
            <p:nvPr/>
          </p:nvSpPr>
          <p:spPr bwMode="auto">
            <a:xfrm>
              <a:off x="-127000" y="850900"/>
              <a:ext cx="22009100" cy="96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26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pic>
          <p:nvPicPr>
            <p:cNvPr id="164" name="Picture 22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800100"/>
              <a:ext cx="21359813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5" name="TextBox 164"/>
            <p:cNvSpPr txBox="1"/>
            <p:nvPr/>
          </p:nvSpPr>
          <p:spPr>
            <a:xfrm>
              <a:off x="16144736" y="998641"/>
              <a:ext cx="3572774" cy="628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500" b="1" dirty="0">
                  <a:solidFill>
                    <a:srgbClr val="FFFFFF">
                      <a:lumMod val="85000"/>
                    </a:srgbClr>
                  </a:solidFill>
                  <a:latin typeface="맑은 고딕" pitchFamily="50" charset="-127"/>
                  <a:ea typeface="맑은 고딕" pitchFamily="50" charset="-127"/>
                  <a:sym typeface="Gill Sans" charset="0"/>
                </a:rPr>
                <a:t>기부유통플랫폼</a:t>
              </a:r>
              <a:endParaRPr lang="ko-KR" altLang="en-US" sz="2200" b="1" dirty="0">
                <a:solidFill>
                  <a:srgbClr val="FFFFFF">
                    <a:lumMod val="85000"/>
                  </a:srgbClr>
                </a:solidFill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19282144" y="803131"/>
              <a:ext cx="2084119" cy="957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600" b="1" dirty="0">
                  <a:solidFill>
                    <a:srgbClr val="FFFFFF"/>
                  </a:solidFill>
                  <a:effectLst>
                    <a:glow rad="228600">
                      <a:srgbClr val="333399">
                        <a:satMod val="175000"/>
                        <a:alpha val="40000"/>
                      </a:srgbClr>
                    </a:glow>
                  </a:effectLst>
                  <a:latin typeface="맑은 고딕" pitchFamily="50" charset="-127"/>
                  <a:ea typeface="맑은 고딕" pitchFamily="50" charset="-127"/>
                  <a:sym typeface="Gill Sans" charset="0"/>
                </a:rPr>
                <a:t>I am</a:t>
              </a:r>
              <a:endParaRPr lang="ko-KR" altLang="en-US" sz="2600" b="1" dirty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167" name="Rectangle 132"/>
            <p:cNvSpPr>
              <a:spLocks/>
            </p:cNvSpPr>
            <p:nvPr/>
          </p:nvSpPr>
          <p:spPr bwMode="auto">
            <a:xfrm>
              <a:off x="7183618" y="114300"/>
              <a:ext cx="4893698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200" b="1" dirty="0">
                  <a:solidFill>
                    <a:srgbClr val="333399"/>
                  </a:solidFill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5</a:t>
              </a:r>
              <a:r>
                <a:rPr lang="en-US" altLang="ko-KR" sz="2200" b="1" dirty="0" smtClean="0">
                  <a:solidFill>
                    <a:srgbClr val="333399"/>
                  </a:solidFill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.</a:t>
              </a:r>
              <a:r>
                <a:rPr lang="ko-KR" altLang="en-US" sz="2200" b="1" dirty="0">
                  <a:solidFill>
                    <a:srgbClr val="333399"/>
                  </a:solidFill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목표시장분석</a:t>
              </a:r>
            </a:p>
          </p:txBody>
        </p:sp>
      </p:grpSp>
      <p:sp>
        <p:nvSpPr>
          <p:cNvPr id="168" name="직사각형 167"/>
          <p:cNvSpPr/>
          <p:nvPr/>
        </p:nvSpPr>
        <p:spPr bwMode="auto">
          <a:xfrm>
            <a:off x="3080736" y="439288"/>
            <a:ext cx="783091" cy="491564"/>
          </a:xfrm>
          <a:prstGeom prst="rect">
            <a:avLst/>
          </a:prstGeom>
          <a:solidFill>
            <a:schemeClr val="bg1">
              <a:alpha val="24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2195" tIns="21097" rIns="42195" bIns="21097" numCol="1" spcCol="0" rtlCol="0" anchor="t" anchorCtr="0" compatLnSpc="1">
            <a:prstTxWarp prst="textNoShape">
              <a:avLst/>
            </a:prstTxWarp>
          </a:bodyPr>
          <a:lstStyle/>
          <a:p>
            <a:pPr algn="ctr" defTabSz="421948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 dirty="0">
              <a:solidFill>
                <a:srgbClr val="000000"/>
              </a:solidFill>
              <a:sym typeface="Gill Sans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07306" y="1502565"/>
            <a:ext cx="35445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기부금 내역공개</a:t>
            </a:r>
            <a:endParaRPr lang="ko-KR" altLang="en-US" sz="3600" b="1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39" name="Picture 148"/>
          <p:cNvPicPr>
            <a:picLocks noChangeAspect="1" noChangeArrowheads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53" y="2465433"/>
            <a:ext cx="867084" cy="13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0" name="Picture 148"/>
          <p:cNvPicPr>
            <a:picLocks noChangeAspect="1" noChangeArrowheads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0654" y="2465433"/>
            <a:ext cx="867084" cy="13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1" name="Picture 148"/>
          <p:cNvPicPr>
            <a:picLocks noChangeAspect="1" noChangeArrowheads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044" y="2465433"/>
            <a:ext cx="867084" cy="13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2" name="Picture 148"/>
          <p:cNvPicPr>
            <a:picLocks noChangeAspect="1" noChangeArrowheads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2" y="4256903"/>
            <a:ext cx="867084" cy="13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3" name="Picture 14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4763" y="4256903"/>
            <a:ext cx="867084" cy="13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4" name="Picture 14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153" y="4256903"/>
            <a:ext cx="867084" cy="13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5" name="Picture 148"/>
          <p:cNvPicPr>
            <a:picLocks noChangeAspect="1" noChangeArrowheads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245" y="2465433"/>
            <a:ext cx="867084" cy="13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6" name="Picture 148"/>
          <p:cNvPicPr>
            <a:picLocks noChangeAspect="1" noChangeArrowheads="1"/>
          </p:cNvPicPr>
          <p:nvPr/>
        </p:nvPicPr>
        <p:blipFill>
          <a:blip r:embed="rId7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5635" y="2465433"/>
            <a:ext cx="867084" cy="13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7" name="Picture 14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4354" y="4256903"/>
            <a:ext cx="867084" cy="13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pic>
        <p:nvPicPr>
          <p:cNvPr id="48" name="Picture 14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744" y="4256903"/>
            <a:ext cx="867084" cy="133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rnd">
                <a:solidFill>
                  <a:schemeClr val="tx1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50" name="아래쪽 화살표 49"/>
          <p:cNvSpPr/>
          <p:nvPr/>
        </p:nvSpPr>
        <p:spPr>
          <a:xfrm>
            <a:off x="6506282" y="3501008"/>
            <a:ext cx="612068" cy="791176"/>
          </a:xfrm>
          <a:prstGeom prst="downArrow">
            <a:avLst/>
          </a:prstGeom>
          <a:noFill/>
          <a:ln w="571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모서리가 둥근 직사각형 50"/>
          <p:cNvSpPr/>
          <p:nvPr/>
        </p:nvSpPr>
        <p:spPr>
          <a:xfrm>
            <a:off x="5521167" y="4654502"/>
            <a:ext cx="2582299" cy="827608"/>
          </a:xfrm>
          <a:prstGeom prst="roundRect">
            <a:avLst/>
          </a:prstGeom>
          <a:solidFill>
            <a:schemeClr val="tx1">
              <a:lumMod val="50000"/>
              <a:lumOff val="50000"/>
              <a:alpha val="39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spc="-15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-윤고딕310" panose="02030504000101010101" pitchFamily="18" charset="-127"/>
              </a:rPr>
              <a:t> </a:t>
            </a:r>
            <a:r>
              <a:rPr lang="en-US" altLang="ko-KR" sz="2800" b="1" spc="-150" dirty="0" smtClean="0">
                <a:ln>
                  <a:solidFill>
                    <a:schemeClr val="tx1">
                      <a:alpha val="2000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-윤고딕310" panose="02030504000101010101" pitchFamily="18" charset="-127"/>
              </a:rPr>
              <a:t>HOME PAGE</a:t>
            </a:r>
          </a:p>
        </p:txBody>
      </p:sp>
      <p:sp>
        <p:nvSpPr>
          <p:cNvPr id="52" name="Rectangle 159"/>
          <p:cNvSpPr>
            <a:spLocks/>
          </p:cNvSpPr>
          <p:nvPr/>
        </p:nvSpPr>
        <p:spPr bwMode="auto">
          <a:xfrm>
            <a:off x="-107695" y="1136470"/>
            <a:ext cx="1422079" cy="344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YDIYGO140-KSCpc-EUC-H" charset="0"/>
              </a:rPr>
              <a:t>소비자분석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  <a:sym typeface="YDIYGO140-KSCpc-EUC-H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547664" y="3298843"/>
            <a:ext cx="257968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800" b="1" dirty="0" smtClean="0">
                <a:latin typeface="맑은 고딕" pitchFamily="50" charset="-127"/>
                <a:ea typeface="맑은 고딕" pitchFamily="50" charset="-127"/>
              </a:rPr>
              <a:t>60%</a:t>
            </a:r>
            <a:endParaRPr lang="ko-KR" altLang="en-US" sz="88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940604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52" grpId="0"/>
      <p:bldP spid="50" grpId="0" animBg="1"/>
      <p:bldP spid="5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2" name="Rectangle 156"/>
          <p:cNvSpPr>
            <a:spLocks/>
          </p:cNvSpPr>
          <p:nvPr/>
        </p:nvSpPr>
        <p:spPr bwMode="auto">
          <a:xfrm>
            <a:off x="122562" y="412020"/>
            <a:ext cx="56586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200">
                <a:solidFill>
                  <a:srgbClr val="FFFFFF"/>
                </a:solidFill>
                <a:ea typeface="굴림" charset="-127"/>
                <a:sym typeface="Gill Sans" charset="0"/>
              </a:rPr>
              <a:t>Intro</a:t>
            </a:r>
          </a:p>
        </p:txBody>
      </p:sp>
      <p:sp>
        <p:nvSpPr>
          <p:cNvPr id="19470" name="Rectangle 187"/>
          <p:cNvSpPr>
            <a:spLocks/>
          </p:cNvSpPr>
          <p:nvPr/>
        </p:nvSpPr>
        <p:spPr bwMode="auto">
          <a:xfrm>
            <a:off x="4529361" y="-103791"/>
            <a:ext cx="85279" cy="44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2195" tIns="21097" rIns="42195" bIns="21097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>
              <a:solidFill>
                <a:srgbClr val="000000"/>
              </a:solidFill>
              <a:ea typeface="굴림" charset="-127"/>
              <a:sym typeface="Gill Sans" charset="0"/>
            </a:endParaRPr>
          </a:p>
        </p:txBody>
      </p:sp>
      <p:sp>
        <p:nvSpPr>
          <p:cNvPr id="19471" name="AutoShape 173"/>
          <p:cNvSpPr>
            <a:spLocks/>
          </p:cNvSpPr>
          <p:nvPr/>
        </p:nvSpPr>
        <p:spPr bwMode="auto">
          <a:xfrm>
            <a:off x="3609524" y="1415662"/>
            <a:ext cx="5121048" cy="629466"/>
          </a:xfrm>
          <a:prstGeom prst="roundRect">
            <a:avLst>
              <a:gd name="adj" fmla="val 15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시민 직접 </a:t>
            </a:r>
            <a:r>
              <a:rPr lang="ko-KR" altLang="en-US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기부형</a:t>
            </a:r>
            <a:r>
              <a:rPr lang="en-US" altLang="ko-KR" sz="40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,BE KIND</a:t>
            </a:r>
            <a:endParaRPr lang="ko-KR" altLang="en-US" sz="40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Gill Sans" charset="0"/>
            </a:endParaRPr>
          </a:p>
        </p:txBody>
      </p:sp>
      <p:sp>
        <p:nvSpPr>
          <p:cNvPr id="19472" name="Rectangle 2"/>
          <p:cNvSpPr>
            <a:spLocks/>
          </p:cNvSpPr>
          <p:nvPr/>
        </p:nvSpPr>
        <p:spPr bwMode="auto">
          <a:xfrm>
            <a:off x="4529361" y="-103791"/>
            <a:ext cx="85279" cy="44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2195" tIns="21097" rIns="42195" bIns="21097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>
              <a:solidFill>
                <a:srgbClr val="000000"/>
              </a:solidFill>
              <a:ea typeface="굴림" charset="-127"/>
              <a:sym typeface="Gill Sans" charset="0"/>
            </a:endParaRPr>
          </a:p>
        </p:txBody>
      </p:sp>
      <p:sp>
        <p:nvSpPr>
          <p:cNvPr id="19473" name="Rectangle 4"/>
          <p:cNvSpPr>
            <a:spLocks/>
          </p:cNvSpPr>
          <p:nvPr/>
        </p:nvSpPr>
        <p:spPr bwMode="auto">
          <a:xfrm>
            <a:off x="4529361" y="-103791"/>
            <a:ext cx="85279" cy="44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2195" tIns="21097" rIns="42195" bIns="21097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>
              <a:solidFill>
                <a:srgbClr val="000000"/>
              </a:solidFill>
              <a:ea typeface="굴림" charset="-127"/>
              <a:sym typeface="Gill Sans" charset="0"/>
            </a:endParaRPr>
          </a:p>
        </p:txBody>
      </p:sp>
      <p:sp>
        <p:nvSpPr>
          <p:cNvPr id="19474" name="Rectangle 6"/>
          <p:cNvSpPr>
            <a:spLocks/>
          </p:cNvSpPr>
          <p:nvPr/>
        </p:nvSpPr>
        <p:spPr bwMode="auto">
          <a:xfrm>
            <a:off x="4529361" y="-103791"/>
            <a:ext cx="85279" cy="44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2195" tIns="21097" rIns="42195" bIns="21097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>
              <a:solidFill>
                <a:srgbClr val="000000"/>
              </a:solidFill>
              <a:ea typeface="굴림" charset="-127"/>
              <a:sym typeface="Gill Sans" charset="0"/>
            </a:endParaRPr>
          </a:p>
        </p:txBody>
      </p:sp>
      <p:sp>
        <p:nvSpPr>
          <p:cNvPr id="19476" name="Rectangle 8"/>
          <p:cNvSpPr>
            <a:spLocks/>
          </p:cNvSpPr>
          <p:nvPr/>
        </p:nvSpPr>
        <p:spPr bwMode="auto">
          <a:xfrm>
            <a:off x="4067730" y="57790"/>
            <a:ext cx="1008544" cy="1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2195" tIns="21097" rIns="42195" bIns="21097" anchor="ctr"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500">
                <a:solidFill>
                  <a:srgbClr val="000000"/>
                </a:solidFill>
                <a:ea typeface="굴림" charset="-127"/>
                <a:sym typeface="Gill Sans" charset="0"/>
              </a:rPr>
              <a:t>	</a:t>
            </a:r>
            <a:endParaRPr lang="ko-KR" altLang="en-US" sz="2600">
              <a:solidFill>
                <a:srgbClr val="000000"/>
              </a:solidFill>
              <a:ea typeface="굴림" charset="-127"/>
              <a:sym typeface="Gill Sans" charset="0"/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-54427" y="-124504"/>
            <a:ext cx="9432471" cy="1540166"/>
            <a:chOff x="-127000" y="-242091"/>
            <a:chExt cx="22009100" cy="2994767"/>
          </a:xfrm>
        </p:grpSpPr>
        <p:pic>
          <p:nvPicPr>
            <p:cNvPr id="153" name="Picture 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2816" y="1554932"/>
              <a:ext cx="12954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792157">
              <a:off x="19009555" y="-242091"/>
              <a:ext cx="2556682" cy="1866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9904" y="1050876"/>
              <a:ext cx="2847328" cy="170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6" name="Rectangle 130"/>
            <p:cNvSpPr>
              <a:spLocks/>
            </p:cNvSpPr>
            <p:nvPr/>
          </p:nvSpPr>
          <p:spPr bwMode="auto">
            <a:xfrm>
              <a:off x="-127000" y="850900"/>
              <a:ext cx="22009100" cy="96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26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pic>
          <p:nvPicPr>
            <p:cNvPr id="157" name="Picture 22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800100"/>
              <a:ext cx="21359813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8" name="TextBox 157"/>
            <p:cNvSpPr txBox="1"/>
            <p:nvPr/>
          </p:nvSpPr>
          <p:spPr>
            <a:xfrm>
              <a:off x="16144736" y="998641"/>
              <a:ext cx="3572774" cy="628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500" b="1" dirty="0">
                  <a:solidFill>
                    <a:srgbClr val="FFFFFF">
                      <a:lumMod val="85000"/>
                    </a:srgbClr>
                  </a:solidFill>
                  <a:latin typeface="맑은 고딕" pitchFamily="50" charset="-127"/>
                  <a:ea typeface="맑은 고딕" pitchFamily="50" charset="-127"/>
                  <a:sym typeface="Gill Sans" charset="0"/>
                </a:rPr>
                <a:t>기부유통플랫폼</a:t>
              </a:r>
              <a:endParaRPr lang="ko-KR" altLang="en-US" sz="2200" b="1" dirty="0">
                <a:solidFill>
                  <a:srgbClr val="FFFFFF">
                    <a:lumMod val="85000"/>
                  </a:srgbClr>
                </a:solidFill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9282144" y="803131"/>
              <a:ext cx="2084119" cy="957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600" b="1" dirty="0">
                  <a:solidFill>
                    <a:srgbClr val="FFFFFF"/>
                  </a:solidFill>
                  <a:effectLst>
                    <a:glow rad="228600">
                      <a:srgbClr val="333399">
                        <a:satMod val="175000"/>
                        <a:alpha val="40000"/>
                      </a:srgbClr>
                    </a:glow>
                  </a:effectLst>
                  <a:latin typeface="맑은 고딕" pitchFamily="50" charset="-127"/>
                  <a:ea typeface="맑은 고딕" pitchFamily="50" charset="-127"/>
                  <a:sym typeface="Gill Sans" charset="0"/>
                </a:rPr>
                <a:t>I am</a:t>
              </a:r>
              <a:endParaRPr lang="ko-KR" altLang="en-US" sz="2600" b="1" dirty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</p:grpSp>
      <p:sp>
        <p:nvSpPr>
          <p:cNvPr id="169" name="Rectangle 132"/>
          <p:cNvSpPr>
            <a:spLocks/>
          </p:cNvSpPr>
          <p:nvPr/>
        </p:nvSpPr>
        <p:spPr bwMode="auto">
          <a:xfrm>
            <a:off x="3762838" y="58783"/>
            <a:ext cx="1906635" cy="37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200" b="1" dirty="0">
                <a:solidFill>
                  <a:srgbClr val="333399"/>
                </a:solidFill>
                <a:latin typeface="맑은 고딕" pitchFamily="50" charset="-127"/>
                <a:ea typeface="맑은 고딕" pitchFamily="50" charset="-127"/>
                <a:sym typeface="YDIYGO140-KSCpc-EUC-H" charset="0"/>
              </a:rPr>
              <a:t>6</a:t>
            </a:r>
            <a:r>
              <a:rPr lang="en-US" altLang="ko-KR" sz="2200" b="1" dirty="0" smtClean="0">
                <a:solidFill>
                  <a:srgbClr val="333399"/>
                </a:solidFill>
                <a:latin typeface="맑은 고딕" pitchFamily="50" charset="-127"/>
                <a:ea typeface="맑은 고딕" pitchFamily="50" charset="-127"/>
                <a:sym typeface="YDIYGO140-KSCpc-EUC-H" charset="0"/>
              </a:rPr>
              <a:t>.</a:t>
            </a:r>
            <a:r>
              <a:rPr lang="ko-KR" altLang="en-US" sz="2200" b="1" dirty="0">
                <a:solidFill>
                  <a:srgbClr val="333399"/>
                </a:solidFill>
                <a:latin typeface="맑은 고딕" pitchFamily="50" charset="-127"/>
                <a:ea typeface="맑은 고딕" pitchFamily="50" charset="-127"/>
                <a:sym typeface="YDIYGO140-KSCpc-EUC-H" charset="0"/>
              </a:rPr>
              <a:t>사업경쟁력</a:t>
            </a:r>
          </a:p>
        </p:txBody>
      </p:sp>
      <p:sp>
        <p:nvSpPr>
          <p:cNvPr id="160" name="직사각형 159"/>
          <p:cNvSpPr/>
          <p:nvPr/>
        </p:nvSpPr>
        <p:spPr bwMode="auto">
          <a:xfrm>
            <a:off x="3878717" y="439288"/>
            <a:ext cx="783091" cy="491564"/>
          </a:xfrm>
          <a:prstGeom prst="rect">
            <a:avLst/>
          </a:prstGeom>
          <a:solidFill>
            <a:schemeClr val="bg1">
              <a:alpha val="24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2195" tIns="21097" rIns="42195" bIns="21097" numCol="1" spcCol="0" rtlCol="0" anchor="t" anchorCtr="0" compatLnSpc="1">
            <a:prstTxWarp prst="textNoShape">
              <a:avLst/>
            </a:prstTxWarp>
          </a:bodyPr>
          <a:lstStyle/>
          <a:p>
            <a:pPr algn="ctr" defTabSz="421948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 dirty="0">
              <a:solidFill>
                <a:srgbClr val="000000"/>
              </a:solidFill>
              <a:sym typeface="Gill Sans" charset="0"/>
            </a:endParaRPr>
          </a:p>
        </p:txBody>
      </p:sp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73754744" descr="EMB000073506aa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" t="4214" r="1729" b="4189"/>
          <a:stretch>
            <a:fillRect/>
          </a:stretch>
        </p:blipFill>
        <p:spPr bwMode="auto">
          <a:xfrm>
            <a:off x="329773" y="2186849"/>
            <a:ext cx="8230515" cy="264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18856" y="5445224"/>
            <a:ext cx="40012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기부</a:t>
            </a:r>
            <a:r>
              <a:rPr lang="en-US" altLang="ko-KR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+</a:t>
            </a:r>
            <a:r>
              <a:rPr lang="ko-KR" altLang="en-US" sz="4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놀이문화</a:t>
            </a:r>
            <a:endParaRPr lang="ko-KR" altLang="en-US" sz="4400" dirty="0"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AutoShape 173"/>
          <p:cNvSpPr>
            <a:spLocks/>
          </p:cNvSpPr>
          <p:nvPr/>
        </p:nvSpPr>
        <p:spPr bwMode="auto">
          <a:xfrm>
            <a:off x="4932040" y="5422277"/>
            <a:ext cx="3213819" cy="629466"/>
          </a:xfrm>
          <a:prstGeom prst="roundRect">
            <a:avLst>
              <a:gd name="adj" fmla="val 15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=</a:t>
            </a:r>
            <a:r>
              <a:rPr lang="ko-KR" altLang="en-US" sz="48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생일기</a:t>
            </a:r>
            <a:r>
              <a:rPr lang="ko-KR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부</a:t>
            </a:r>
          </a:p>
        </p:txBody>
      </p:sp>
      <p:grpSp>
        <p:nvGrpSpPr>
          <p:cNvPr id="26" name="그룹 25"/>
          <p:cNvGrpSpPr/>
          <p:nvPr/>
        </p:nvGrpSpPr>
        <p:grpSpPr>
          <a:xfrm>
            <a:off x="-430998" y="914401"/>
            <a:ext cx="1834646" cy="692331"/>
            <a:chOff x="-430998" y="914401"/>
            <a:chExt cx="1834646" cy="692331"/>
          </a:xfrm>
        </p:grpSpPr>
        <p:pic>
          <p:nvPicPr>
            <p:cNvPr id="27" name="Picture 158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0998" y="914401"/>
              <a:ext cx="1823357" cy="692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Rectangle 159"/>
            <p:cNvSpPr>
              <a:spLocks/>
            </p:cNvSpPr>
            <p:nvPr/>
          </p:nvSpPr>
          <p:spPr bwMode="auto">
            <a:xfrm>
              <a:off x="-18431" y="1086190"/>
              <a:ext cx="1422079" cy="344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sym typeface="YDIYGO140-KSCpc-EUC-H" charset="0"/>
                </a:rPr>
                <a:t>경쟁사 분석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sym typeface="YDIYGO140-KSCpc-EUC-H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77686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4" name="Rectangle 187"/>
          <p:cNvSpPr>
            <a:spLocks/>
          </p:cNvSpPr>
          <p:nvPr/>
        </p:nvSpPr>
        <p:spPr bwMode="auto">
          <a:xfrm>
            <a:off x="4529361" y="-103791"/>
            <a:ext cx="85279" cy="44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2195" tIns="21097" rIns="42195" bIns="21097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>
              <a:solidFill>
                <a:srgbClr val="000000"/>
              </a:solidFill>
              <a:ea typeface="굴림" charset="-127"/>
              <a:sym typeface="Gill Sans" charset="0"/>
            </a:endParaRPr>
          </a:p>
        </p:txBody>
      </p:sp>
      <p:sp>
        <p:nvSpPr>
          <p:cNvPr id="20496" name="Rectangle 2"/>
          <p:cNvSpPr>
            <a:spLocks/>
          </p:cNvSpPr>
          <p:nvPr/>
        </p:nvSpPr>
        <p:spPr bwMode="auto">
          <a:xfrm>
            <a:off x="4529361" y="-103791"/>
            <a:ext cx="85279" cy="44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2195" tIns="21097" rIns="42195" bIns="21097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>
              <a:solidFill>
                <a:srgbClr val="000000"/>
              </a:solidFill>
              <a:ea typeface="굴림" charset="-127"/>
              <a:sym typeface="Gill Sans" charset="0"/>
            </a:endParaRPr>
          </a:p>
        </p:txBody>
      </p:sp>
      <p:sp>
        <p:nvSpPr>
          <p:cNvPr id="20497" name="Rectangle 4"/>
          <p:cNvSpPr>
            <a:spLocks/>
          </p:cNvSpPr>
          <p:nvPr/>
        </p:nvSpPr>
        <p:spPr bwMode="auto">
          <a:xfrm>
            <a:off x="4529361" y="-103791"/>
            <a:ext cx="85279" cy="44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2195" tIns="21097" rIns="42195" bIns="21097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>
              <a:solidFill>
                <a:srgbClr val="000000"/>
              </a:solidFill>
              <a:ea typeface="굴림" charset="-127"/>
              <a:sym typeface="Gill Sans" charset="0"/>
            </a:endParaRPr>
          </a:p>
        </p:txBody>
      </p:sp>
      <p:sp>
        <p:nvSpPr>
          <p:cNvPr id="20499" name="Rectangle 8"/>
          <p:cNvSpPr>
            <a:spLocks/>
          </p:cNvSpPr>
          <p:nvPr/>
        </p:nvSpPr>
        <p:spPr bwMode="auto">
          <a:xfrm>
            <a:off x="4067730" y="57790"/>
            <a:ext cx="1008544" cy="1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2195" tIns="21097" rIns="42195" bIns="21097" anchor="ctr"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500">
                <a:solidFill>
                  <a:srgbClr val="000000"/>
                </a:solidFill>
                <a:ea typeface="굴림" charset="-127"/>
                <a:sym typeface="Gill Sans" charset="0"/>
              </a:rPr>
              <a:t>	</a:t>
            </a:r>
            <a:endParaRPr lang="ko-KR" altLang="en-US" sz="2600">
              <a:solidFill>
                <a:srgbClr val="000000"/>
              </a:solidFill>
              <a:ea typeface="굴림" charset="-127"/>
              <a:sym typeface="Gill Sans" charset="0"/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-54427" y="-124504"/>
            <a:ext cx="9432471" cy="1540166"/>
            <a:chOff x="-127000" y="-242091"/>
            <a:chExt cx="22009100" cy="2994767"/>
          </a:xfrm>
        </p:grpSpPr>
        <p:pic>
          <p:nvPicPr>
            <p:cNvPr id="153" name="Picture 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2816" y="1554932"/>
              <a:ext cx="12954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792157">
              <a:off x="19009555" y="-242091"/>
              <a:ext cx="2556682" cy="1866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9904" y="1050876"/>
              <a:ext cx="2847328" cy="170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6" name="Rectangle 130"/>
            <p:cNvSpPr>
              <a:spLocks/>
            </p:cNvSpPr>
            <p:nvPr/>
          </p:nvSpPr>
          <p:spPr bwMode="auto">
            <a:xfrm>
              <a:off x="-127000" y="850900"/>
              <a:ext cx="22009100" cy="96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26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pic>
          <p:nvPicPr>
            <p:cNvPr id="157" name="Picture 22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800100"/>
              <a:ext cx="21359813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8" name="TextBox 157"/>
            <p:cNvSpPr txBox="1"/>
            <p:nvPr/>
          </p:nvSpPr>
          <p:spPr>
            <a:xfrm>
              <a:off x="16144736" y="998641"/>
              <a:ext cx="3572774" cy="628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500" b="1" dirty="0">
                  <a:solidFill>
                    <a:srgbClr val="FFFFFF">
                      <a:lumMod val="85000"/>
                    </a:srgbClr>
                  </a:solidFill>
                  <a:latin typeface="맑은 고딕" pitchFamily="50" charset="-127"/>
                  <a:ea typeface="맑은 고딕" pitchFamily="50" charset="-127"/>
                  <a:sym typeface="Gill Sans" charset="0"/>
                </a:rPr>
                <a:t>기부유통플랫폼</a:t>
              </a:r>
              <a:endParaRPr lang="ko-KR" altLang="en-US" sz="2200" b="1" dirty="0">
                <a:solidFill>
                  <a:srgbClr val="FFFFFF">
                    <a:lumMod val="85000"/>
                  </a:srgbClr>
                </a:solidFill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9282144" y="803131"/>
              <a:ext cx="2084119" cy="957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600" b="1" dirty="0">
                  <a:solidFill>
                    <a:srgbClr val="FFFFFF"/>
                  </a:solidFill>
                  <a:effectLst>
                    <a:glow rad="228600">
                      <a:srgbClr val="333399">
                        <a:satMod val="175000"/>
                        <a:alpha val="40000"/>
                      </a:srgbClr>
                    </a:glow>
                  </a:effectLst>
                  <a:latin typeface="맑은 고딕" pitchFamily="50" charset="-127"/>
                  <a:ea typeface="맑은 고딕" pitchFamily="50" charset="-127"/>
                  <a:sym typeface="Gill Sans" charset="0"/>
                </a:rPr>
                <a:t>I am</a:t>
              </a:r>
              <a:endParaRPr lang="ko-KR" altLang="en-US" sz="2600" b="1" dirty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</p:grpSp>
      <p:sp>
        <p:nvSpPr>
          <p:cNvPr id="150" name="Rectangle 132"/>
          <p:cNvSpPr>
            <a:spLocks/>
          </p:cNvSpPr>
          <p:nvPr/>
        </p:nvSpPr>
        <p:spPr bwMode="auto">
          <a:xfrm>
            <a:off x="3762838" y="58783"/>
            <a:ext cx="1906635" cy="37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200" b="1" dirty="0">
                <a:solidFill>
                  <a:srgbClr val="333399"/>
                </a:solidFill>
                <a:latin typeface="맑은 고딕" pitchFamily="50" charset="-127"/>
                <a:ea typeface="맑은 고딕" pitchFamily="50" charset="-127"/>
                <a:sym typeface="YDIYGO140-KSCpc-EUC-H" charset="0"/>
              </a:rPr>
              <a:t>6</a:t>
            </a:r>
            <a:r>
              <a:rPr lang="en-US" altLang="ko-KR" sz="2200" b="1" dirty="0" smtClean="0">
                <a:solidFill>
                  <a:srgbClr val="333399"/>
                </a:solidFill>
                <a:latin typeface="맑은 고딕" pitchFamily="50" charset="-127"/>
                <a:ea typeface="맑은 고딕" pitchFamily="50" charset="-127"/>
                <a:sym typeface="YDIYGO140-KSCpc-EUC-H" charset="0"/>
              </a:rPr>
              <a:t>.</a:t>
            </a:r>
            <a:r>
              <a:rPr lang="ko-KR" altLang="en-US" sz="2200" b="1" dirty="0">
                <a:solidFill>
                  <a:srgbClr val="333399"/>
                </a:solidFill>
                <a:latin typeface="맑은 고딕" pitchFamily="50" charset="-127"/>
                <a:ea typeface="맑은 고딕" pitchFamily="50" charset="-127"/>
                <a:sym typeface="YDIYGO140-KSCpc-EUC-H" charset="0"/>
              </a:rPr>
              <a:t>사업경쟁력</a:t>
            </a:r>
          </a:p>
        </p:txBody>
      </p:sp>
      <p:sp>
        <p:nvSpPr>
          <p:cNvPr id="151" name="직사각형 150"/>
          <p:cNvSpPr/>
          <p:nvPr/>
        </p:nvSpPr>
        <p:spPr bwMode="auto">
          <a:xfrm>
            <a:off x="3878717" y="439288"/>
            <a:ext cx="783091" cy="491564"/>
          </a:xfrm>
          <a:prstGeom prst="rect">
            <a:avLst/>
          </a:prstGeom>
          <a:solidFill>
            <a:schemeClr val="bg1">
              <a:alpha val="24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2195" tIns="21097" rIns="42195" bIns="21097" numCol="1" spcCol="0" rtlCol="0" anchor="t" anchorCtr="0" compatLnSpc="1">
            <a:prstTxWarp prst="textNoShape">
              <a:avLst/>
            </a:prstTxWarp>
          </a:bodyPr>
          <a:lstStyle/>
          <a:p>
            <a:pPr algn="ctr" defTabSz="421948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 dirty="0">
              <a:solidFill>
                <a:srgbClr val="000000"/>
              </a:solidFill>
              <a:sym typeface="Gill Sans" charset="0"/>
            </a:endParaRPr>
          </a:p>
        </p:txBody>
      </p:sp>
      <p:sp>
        <p:nvSpPr>
          <p:cNvPr id="26" name="AutoShape 173"/>
          <p:cNvSpPr>
            <a:spLocks/>
          </p:cNvSpPr>
          <p:nvPr/>
        </p:nvSpPr>
        <p:spPr bwMode="auto">
          <a:xfrm>
            <a:off x="3609524" y="1415662"/>
            <a:ext cx="5121048" cy="629466"/>
          </a:xfrm>
          <a:prstGeom prst="roundRect">
            <a:avLst>
              <a:gd name="adj" fmla="val 15000"/>
            </a:avLst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기업 </a:t>
            </a:r>
            <a:r>
              <a:rPr lang="ko-KR" altLang="en-US" sz="2400" b="1" dirty="0" err="1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스폰서형</a:t>
            </a:r>
            <a:r>
              <a:rPr lang="ko-KR" altLang="en-US" sz="2400" b="1" dirty="0" smtClean="0">
                <a:solidFill>
                  <a:schemeClr val="accent1">
                    <a:lumMod val="60000"/>
                    <a:lumOff val="4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 기부</a:t>
            </a:r>
            <a:r>
              <a:rPr lang="en-US" altLang="ko-KR" sz="4000" b="1" dirty="0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,</a:t>
            </a:r>
            <a:r>
              <a:rPr lang="ko-KR" altLang="en-US" sz="4000" b="1" dirty="0" err="1" smtClean="0">
                <a:solidFill>
                  <a:schemeClr val="accent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sym typeface="Gill Sans" charset="0"/>
              </a:rPr>
              <a:t>해피빈</a:t>
            </a:r>
            <a:endParaRPr lang="ko-KR" altLang="en-US" sz="4000" dirty="0">
              <a:solidFill>
                <a:schemeClr val="accent1"/>
              </a:solidFill>
              <a:latin typeface="맑은 고딕" panose="020B0503020000020004" pitchFamily="50" charset="-127"/>
              <a:ea typeface="맑은 고딕" panose="020B0503020000020004" pitchFamily="50" charset="-127"/>
              <a:sym typeface="Gill Sans" charset="0"/>
            </a:endParaRPr>
          </a:p>
        </p:txBody>
      </p:sp>
      <p:pic>
        <p:nvPicPr>
          <p:cNvPr id="3074" name="Picture 2" descr="http://cfile23.uf.tistory.com/image/24703244522598961F1A81">
            <a:hlinkClick r:id="rId6"/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632" y="2390353"/>
            <a:ext cx="2684575" cy="268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s://sede.vigo.org/expedientes/img/iconos/iae.png">
            <a:hlinkClick r:id="rId9"/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88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518" y="2276872"/>
            <a:ext cx="3091931" cy="3091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00082" y="2699454"/>
            <a:ext cx="131343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0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+</a:t>
            </a:r>
            <a:endParaRPr lang="ko-KR" altLang="en-US" sz="140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165504" y="5517232"/>
            <a:ext cx="489827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4800" b="1" dirty="0" smtClean="0">
                <a:solidFill>
                  <a:schemeClr val="tx2"/>
                </a:solidFill>
                <a:latin typeface="맑은 고딕" pitchFamily="50" charset="-127"/>
                <a:ea typeface="맑은 고딕" pitchFamily="50" charset="-127"/>
              </a:rPr>
              <a:t>기업의 대리 기부 </a:t>
            </a:r>
            <a:endParaRPr lang="ko-KR" altLang="en-US" sz="4800" b="1" dirty="0">
              <a:solidFill>
                <a:schemeClr val="tx2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-430998" y="914401"/>
            <a:ext cx="1834646" cy="692331"/>
            <a:chOff x="-430998" y="914401"/>
            <a:chExt cx="1834646" cy="692331"/>
          </a:xfrm>
        </p:grpSpPr>
        <p:pic>
          <p:nvPicPr>
            <p:cNvPr id="162" name="Picture 158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430998" y="914401"/>
              <a:ext cx="1823357" cy="692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159"/>
            <p:cNvSpPr>
              <a:spLocks/>
            </p:cNvSpPr>
            <p:nvPr/>
          </p:nvSpPr>
          <p:spPr bwMode="auto">
            <a:xfrm>
              <a:off x="-18431" y="1086190"/>
              <a:ext cx="1422079" cy="344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sym typeface="YDIYGO140-KSCpc-EUC-H" charset="0"/>
                </a:rPr>
                <a:t>경쟁사 분석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sym typeface="YDIYGO140-KSCpc-EUC-H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308590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4" name="Rectangle 187"/>
          <p:cNvSpPr>
            <a:spLocks/>
          </p:cNvSpPr>
          <p:nvPr/>
        </p:nvSpPr>
        <p:spPr bwMode="auto">
          <a:xfrm>
            <a:off x="4529361" y="-103791"/>
            <a:ext cx="85279" cy="44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2195" tIns="21097" rIns="42195" bIns="21097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>
              <a:solidFill>
                <a:srgbClr val="000000"/>
              </a:solidFill>
              <a:ea typeface="굴림" charset="-127"/>
              <a:sym typeface="Gill Sans" charset="0"/>
            </a:endParaRPr>
          </a:p>
        </p:txBody>
      </p:sp>
      <p:sp>
        <p:nvSpPr>
          <p:cNvPr id="20496" name="Rectangle 2"/>
          <p:cNvSpPr>
            <a:spLocks/>
          </p:cNvSpPr>
          <p:nvPr/>
        </p:nvSpPr>
        <p:spPr bwMode="auto">
          <a:xfrm>
            <a:off x="4529361" y="-103791"/>
            <a:ext cx="85279" cy="44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2195" tIns="21097" rIns="42195" bIns="21097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>
              <a:solidFill>
                <a:srgbClr val="000000"/>
              </a:solidFill>
              <a:ea typeface="굴림" charset="-127"/>
              <a:sym typeface="Gill Sans" charset="0"/>
            </a:endParaRPr>
          </a:p>
        </p:txBody>
      </p:sp>
      <p:sp>
        <p:nvSpPr>
          <p:cNvPr id="20497" name="Rectangle 4"/>
          <p:cNvSpPr>
            <a:spLocks/>
          </p:cNvSpPr>
          <p:nvPr/>
        </p:nvSpPr>
        <p:spPr bwMode="auto">
          <a:xfrm>
            <a:off x="4529361" y="-103791"/>
            <a:ext cx="85279" cy="4427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2195" tIns="21097" rIns="42195" bIns="21097" anchor="ctr">
            <a:spAutoFit/>
          </a:bodyPr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>
              <a:solidFill>
                <a:srgbClr val="000000"/>
              </a:solidFill>
              <a:ea typeface="굴림" charset="-127"/>
              <a:sym typeface="Gill Sans" charset="0"/>
            </a:endParaRPr>
          </a:p>
        </p:txBody>
      </p:sp>
      <p:sp>
        <p:nvSpPr>
          <p:cNvPr id="20499" name="Rectangle 8"/>
          <p:cNvSpPr>
            <a:spLocks/>
          </p:cNvSpPr>
          <p:nvPr/>
        </p:nvSpPr>
        <p:spPr bwMode="auto">
          <a:xfrm>
            <a:off x="4067730" y="57790"/>
            <a:ext cx="1008544" cy="11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tile tx="0" ty="0" sx="100000" sy="100000" flip="none" algn="tl"/>
                </a:blip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42195" tIns="21097" rIns="42195" bIns="21097" anchor="ctr">
            <a:spAutoFit/>
          </a:bodyPr>
          <a:lstStyle/>
          <a:p>
            <a:pPr algn="just" eaLnBrk="0" fontAlgn="base" latinLnBrk="0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ko-KR" sz="500">
                <a:solidFill>
                  <a:srgbClr val="000000"/>
                </a:solidFill>
                <a:ea typeface="굴림" charset="-127"/>
                <a:sym typeface="Gill Sans" charset="0"/>
              </a:rPr>
              <a:t>	</a:t>
            </a:r>
            <a:endParaRPr lang="ko-KR" altLang="en-US" sz="2600">
              <a:solidFill>
                <a:srgbClr val="000000"/>
              </a:solidFill>
              <a:ea typeface="굴림" charset="-127"/>
              <a:sym typeface="Gill Sans" charset="0"/>
            </a:endParaRPr>
          </a:p>
        </p:txBody>
      </p:sp>
      <p:grpSp>
        <p:nvGrpSpPr>
          <p:cNvPr id="152" name="그룹 151"/>
          <p:cNvGrpSpPr/>
          <p:nvPr/>
        </p:nvGrpSpPr>
        <p:grpSpPr>
          <a:xfrm>
            <a:off x="-54427" y="-124504"/>
            <a:ext cx="9432471" cy="1540166"/>
            <a:chOff x="-127000" y="-242091"/>
            <a:chExt cx="22009100" cy="2994767"/>
          </a:xfrm>
        </p:grpSpPr>
        <p:pic>
          <p:nvPicPr>
            <p:cNvPr id="153" name="Picture 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2816" y="1554932"/>
              <a:ext cx="12954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4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792157">
              <a:off x="19009555" y="-242091"/>
              <a:ext cx="2556682" cy="1866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5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9904" y="1050876"/>
              <a:ext cx="2847328" cy="170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6" name="Rectangle 130"/>
            <p:cNvSpPr>
              <a:spLocks/>
            </p:cNvSpPr>
            <p:nvPr/>
          </p:nvSpPr>
          <p:spPr bwMode="auto">
            <a:xfrm>
              <a:off x="-127000" y="850900"/>
              <a:ext cx="22009100" cy="96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26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pic>
          <p:nvPicPr>
            <p:cNvPr id="157" name="Picture 22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800100"/>
              <a:ext cx="21359813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8" name="TextBox 157"/>
            <p:cNvSpPr txBox="1"/>
            <p:nvPr/>
          </p:nvSpPr>
          <p:spPr>
            <a:xfrm>
              <a:off x="16144736" y="998641"/>
              <a:ext cx="3572774" cy="628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500" b="1" dirty="0">
                  <a:solidFill>
                    <a:srgbClr val="FFFFFF">
                      <a:lumMod val="85000"/>
                    </a:srgbClr>
                  </a:solidFill>
                  <a:latin typeface="맑은 고딕" pitchFamily="50" charset="-127"/>
                  <a:ea typeface="맑은 고딕" pitchFamily="50" charset="-127"/>
                  <a:sym typeface="Gill Sans" charset="0"/>
                </a:rPr>
                <a:t>기부유통플랫폼</a:t>
              </a:r>
              <a:endParaRPr lang="ko-KR" altLang="en-US" sz="2200" b="1" dirty="0">
                <a:solidFill>
                  <a:srgbClr val="FFFFFF">
                    <a:lumMod val="85000"/>
                  </a:srgbClr>
                </a:solidFill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19282144" y="803131"/>
              <a:ext cx="2084119" cy="957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600" b="1" dirty="0">
                  <a:solidFill>
                    <a:srgbClr val="FFFFFF"/>
                  </a:solidFill>
                  <a:effectLst>
                    <a:glow rad="228600">
                      <a:srgbClr val="333399">
                        <a:satMod val="175000"/>
                        <a:alpha val="40000"/>
                      </a:srgbClr>
                    </a:glow>
                  </a:effectLst>
                  <a:latin typeface="맑은 고딕" pitchFamily="50" charset="-127"/>
                  <a:ea typeface="맑은 고딕" pitchFamily="50" charset="-127"/>
                  <a:sym typeface="Gill Sans" charset="0"/>
                </a:rPr>
                <a:t>I am</a:t>
              </a:r>
              <a:endParaRPr lang="ko-KR" altLang="en-US" sz="2600" b="1" dirty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</p:grpSp>
      <p:sp>
        <p:nvSpPr>
          <p:cNvPr id="150" name="Rectangle 132"/>
          <p:cNvSpPr>
            <a:spLocks/>
          </p:cNvSpPr>
          <p:nvPr/>
        </p:nvSpPr>
        <p:spPr bwMode="auto">
          <a:xfrm>
            <a:off x="3762838" y="58783"/>
            <a:ext cx="1906635" cy="37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200" b="1" dirty="0">
                <a:solidFill>
                  <a:srgbClr val="333399"/>
                </a:solidFill>
                <a:latin typeface="맑은 고딕" pitchFamily="50" charset="-127"/>
                <a:ea typeface="맑은 고딕" pitchFamily="50" charset="-127"/>
                <a:sym typeface="YDIYGO140-KSCpc-EUC-H" charset="0"/>
              </a:rPr>
              <a:t>6</a:t>
            </a:r>
            <a:r>
              <a:rPr lang="en-US" altLang="ko-KR" sz="2200" b="1" dirty="0" smtClean="0">
                <a:solidFill>
                  <a:srgbClr val="333399"/>
                </a:solidFill>
                <a:latin typeface="맑은 고딕" pitchFamily="50" charset="-127"/>
                <a:ea typeface="맑은 고딕" pitchFamily="50" charset="-127"/>
                <a:sym typeface="YDIYGO140-KSCpc-EUC-H" charset="0"/>
              </a:rPr>
              <a:t>.</a:t>
            </a:r>
            <a:r>
              <a:rPr lang="ko-KR" altLang="en-US" sz="2200" b="1" dirty="0">
                <a:solidFill>
                  <a:srgbClr val="333399"/>
                </a:solidFill>
                <a:latin typeface="맑은 고딕" pitchFamily="50" charset="-127"/>
                <a:ea typeface="맑은 고딕" pitchFamily="50" charset="-127"/>
                <a:sym typeface="YDIYGO140-KSCpc-EUC-H" charset="0"/>
              </a:rPr>
              <a:t>사업경쟁력</a:t>
            </a:r>
          </a:p>
        </p:txBody>
      </p:sp>
      <p:sp>
        <p:nvSpPr>
          <p:cNvPr id="151" name="직사각형 150"/>
          <p:cNvSpPr/>
          <p:nvPr/>
        </p:nvSpPr>
        <p:spPr bwMode="auto">
          <a:xfrm>
            <a:off x="3878717" y="439288"/>
            <a:ext cx="783091" cy="491564"/>
          </a:xfrm>
          <a:prstGeom prst="rect">
            <a:avLst/>
          </a:prstGeom>
          <a:solidFill>
            <a:schemeClr val="bg1">
              <a:alpha val="24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2195" tIns="21097" rIns="42195" bIns="21097" numCol="1" spcCol="0" rtlCol="0" anchor="t" anchorCtr="0" compatLnSpc="1">
            <a:prstTxWarp prst="textNoShape">
              <a:avLst/>
            </a:prstTxWarp>
          </a:bodyPr>
          <a:lstStyle/>
          <a:p>
            <a:pPr algn="ctr" defTabSz="421948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 dirty="0">
              <a:solidFill>
                <a:srgbClr val="000000"/>
              </a:solidFill>
              <a:sym typeface="Gill Sans" charset="0"/>
            </a:endParaRPr>
          </a:p>
        </p:txBody>
      </p:sp>
      <p:pic>
        <p:nvPicPr>
          <p:cNvPr id="162" name="Picture 15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63725" y="914401"/>
            <a:ext cx="1823357" cy="69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직사각형 26"/>
          <p:cNvSpPr/>
          <p:nvPr/>
        </p:nvSpPr>
        <p:spPr>
          <a:xfrm>
            <a:off x="1012239" y="2564904"/>
            <a:ext cx="931446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첫째</a:t>
            </a:r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여전</a:t>
            </a:r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히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sz="36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낮</a:t>
            </a:r>
            <a:r>
              <a:rPr lang="ko-KR" altLang="en-US" sz="3600" b="1" dirty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은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 플랫폼의 </a:t>
            </a:r>
            <a:r>
              <a:rPr lang="ko-KR" altLang="en-US" sz="3600" b="1" dirty="0" err="1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접근</a:t>
            </a:r>
            <a:r>
              <a:rPr lang="ko-KR" altLang="en-US" sz="3600" b="1" dirty="0" err="1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성</a:t>
            </a:r>
            <a: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  <a:t/>
            </a:r>
            <a:br>
              <a:rPr lang="en-US" altLang="ko-KR" sz="3600" b="1" dirty="0" smtClean="0">
                <a:latin typeface="맑은 고딕" pitchFamily="50" charset="-127"/>
                <a:ea typeface="맑은 고딕" pitchFamily="50" charset="-127"/>
              </a:rPr>
            </a:br>
            <a:endParaRPr lang="ko-KR" altLang="en-US" sz="3600" dirty="0">
              <a:latin typeface="맑은 고딕" pitchFamily="50" charset="-127"/>
              <a:ea typeface="맑은 고딕" pitchFamily="50" charset="-127"/>
            </a:endParaRPr>
          </a:p>
          <a:p>
            <a:pPr fontAlgn="base"/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둘째</a:t>
            </a:r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너무 복잡한 </a:t>
            </a:r>
            <a:r>
              <a:rPr lang="ko-KR" altLang="en-US" sz="36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카테고리</a:t>
            </a:r>
            <a:endParaRPr lang="en-US" altLang="ko-KR" sz="3600" b="1" dirty="0" smtClean="0">
              <a:solidFill>
                <a:srgbClr val="0070C0"/>
              </a:solidFill>
              <a:latin typeface="맑은 고딕" pitchFamily="50" charset="-127"/>
              <a:ea typeface="맑은 고딕" pitchFamily="50" charset="-127"/>
            </a:endParaRPr>
          </a:p>
          <a:p>
            <a:pPr fontAlgn="base"/>
            <a:endParaRPr lang="ko-KR" altLang="en-US" sz="3600" dirty="0">
              <a:latin typeface="맑은 고딕" pitchFamily="50" charset="-127"/>
              <a:ea typeface="맑은 고딕" pitchFamily="50" charset="-127"/>
            </a:endParaRPr>
          </a:p>
          <a:p>
            <a:pPr fontAlgn="base"/>
            <a:r>
              <a:rPr lang="ko-KR" altLang="en-US" sz="3600" b="1" dirty="0">
                <a:latin typeface="맑은 고딕" pitchFamily="50" charset="-127"/>
                <a:ea typeface="맑은 고딕" pitchFamily="50" charset="-127"/>
              </a:rPr>
              <a:t>셋째</a:t>
            </a:r>
            <a:r>
              <a:rPr lang="en-US" altLang="ko-KR" sz="3600" b="1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3600" b="1" dirty="0" smtClean="0">
                <a:solidFill>
                  <a:srgbClr val="0070C0"/>
                </a:solidFill>
                <a:latin typeface="맑은 고딕" pitchFamily="50" charset="-127"/>
                <a:ea typeface="맑은 고딕" pitchFamily="50" charset="-127"/>
              </a:rPr>
              <a:t>단발성</a:t>
            </a:r>
            <a:r>
              <a:rPr lang="ko-KR" altLang="en-US" sz="3600" b="1" dirty="0" smtClean="0">
                <a:latin typeface="맑은 고딕" pitchFamily="50" charset="-127"/>
                <a:ea typeface="맑은 고딕" pitchFamily="50" charset="-127"/>
              </a:rPr>
              <a:t>으로 끝나는 기부</a:t>
            </a:r>
            <a:endParaRPr lang="ko-KR" altLang="en-US" sz="36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Rectangle 159"/>
          <p:cNvSpPr>
            <a:spLocks/>
          </p:cNvSpPr>
          <p:nvPr/>
        </p:nvSpPr>
        <p:spPr bwMode="auto">
          <a:xfrm>
            <a:off x="-468560" y="978056"/>
            <a:ext cx="2293671" cy="302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YDIYGO140-KSCpc-EUC-H" charset="0"/>
              </a:rPr>
              <a:t>경쟁사 </a:t>
            </a:r>
            <a:endParaRPr lang="en-US" altLang="ko-KR" b="1" dirty="0" smtClean="0">
              <a:latin typeface="맑은 고딕" panose="020B0503020000020004" pitchFamily="50" charset="-127"/>
              <a:ea typeface="맑은 고딕" panose="020B0503020000020004" pitchFamily="50" charset="-127"/>
              <a:sym typeface="YDIYGO140-KSCpc-EUC-H" charset="0"/>
            </a:endParaRPr>
          </a:p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YDIYGO140-KSCpc-EUC-H" charset="0"/>
              </a:rPr>
              <a:t>문제점</a:t>
            </a:r>
            <a:endParaRPr lang="ko-KR" altLang="en-US" b="1" dirty="0">
              <a:latin typeface="맑은 고딕" panose="020B0503020000020004" pitchFamily="50" charset="-127"/>
              <a:ea typeface="맑은 고딕" panose="020B0503020000020004" pitchFamily="50" charset="-127"/>
              <a:sym typeface="YDIYGO140-KSCpc-EUC-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33113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4" descr="http://cfile6.uf.tistory.com/image/25597F3F534F3EAF2E006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336" y="-126269"/>
            <a:ext cx="9464352" cy="7070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9439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그룹 34"/>
          <p:cNvGrpSpPr/>
          <p:nvPr/>
        </p:nvGrpSpPr>
        <p:grpSpPr>
          <a:xfrm>
            <a:off x="2165487" y="1240495"/>
            <a:ext cx="4983491" cy="5386868"/>
            <a:chOff x="8315369" y="1991269"/>
            <a:chExt cx="1206132" cy="1437731"/>
          </a:xfrm>
          <a:effectLst>
            <a:glow rad="127000">
              <a:schemeClr val="accent1">
                <a:alpha val="0"/>
              </a:schemeClr>
            </a:glow>
          </a:effectLst>
        </p:grpSpPr>
        <p:pic>
          <p:nvPicPr>
            <p:cNvPr id="3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792157">
              <a:off x="8315369" y="1991269"/>
              <a:ext cx="1205293" cy="736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32495" y="2721474"/>
              <a:ext cx="1189006" cy="7075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1512" name="Rectangle 158"/>
          <p:cNvSpPr>
            <a:spLocks/>
          </p:cNvSpPr>
          <p:nvPr/>
        </p:nvSpPr>
        <p:spPr bwMode="auto">
          <a:xfrm>
            <a:off x="-220436" y="1116875"/>
            <a:ext cx="1497466" cy="37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1400">
                <a:solidFill>
                  <a:srgbClr val="20437C"/>
                </a:solidFill>
                <a:latin typeface="YDIYGO140-KSCpc-EUC-H" charset="0"/>
                <a:ea typeface="굴림" charset="-127"/>
                <a:sym typeface="YDIYGO140-KSCpc-EUC-H" charset="0"/>
              </a:rPr>
              <a:t>아이엠의 차별성</a:t>
            </a:r>
          </a:p>
        </p:txBody>
      </p:sp>
      <p:grpSp>
        <p:nvGrpSpPr>
          <p:cNvPr id="149" name="그룹 148"/>
          <p:cNvGrpSpPr/>
          <p:nvPr/>
        </p:nvGrpSpPr>
        <p:grpSpPr>
          <a:xfrm>
            <a:off x="-54427" y="-124504"/>
            <a:ext cx="9432471" cy="1540166"/>
            <a:chOff x="-127000" y="-242091"/>
            <a:chExt cx="22009100" cy="2994767"/>
          </a:xfrm>
        </p:grpSpPr>
        <p:pic>
          <p:nvPicPr>
            <p:cNvPr id="150" name="Picture 1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2816" y="1554932"/>
              <a:ext cx="12954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1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792157">
              <a:off x="19009555" y="-242091"/>
              <a:ext cx="2556682" cy="1866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9904" y="1050876"/>
              <a:ext cx="2847328" cy="170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3" name="Rectangle 130"/>
            <p:cNvSpPr>
              <a:spLocks/>
            </p:cNvSpPr>
            <p:nvPr/>
          </p:nvSpPr>
          <p:spPr bwMode="auto">
            <a:xfrm>
              <a:off x="-127000" y="850900"/>
              <a:ext cx="22009100" cy="96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endParaRPr lang="ko-KR" altLang="en-US" sz="26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pic>
          <p:nvPicPr>
            <p:cNvPr id="154" name="Picture 22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800100"/>
              <a:ext cx="21359813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5" name="TextBox 154"/>
            <p:cNvSpPr txBox="1"/>
            <p:nvPr/>
          </p:nvSpPr>
          <p:spPr>
            <a:xfrm>
              <a:off x="16144736" y="998641"/>
              <a:ext cx="3572774" cy="628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500" b="1" dirty="0">
                  <a:solidFill>
                    <a:srgbClr val="FFFFFF">
                      <a:lumMod val="85000"/>
                    </a:srgbClr>
                  </a:solidFill>
                  <a:latin typeface="맑은 고딕" pitchFamily="50" charset="-127"/>
                  <a:ea typeface="맑은 고딕" pitchFamily="50" charset="-127"/>
                  <a:sym typeface="Gill Sans" charset="0"/>
                </a:rPr>
                <a:t>기부유통플랫폼</a:t>
              </a:r>
              <a:endParaRPr lang="ko-KR" altLang="en-US" sz="2200" b="1" dirty="0">
                <a:solidFill>
                  <a:srgbClr val="FFFFFF">
                    <a:lumMod val="85000"/>
                  </a:srgbClr>
                </a:solidFill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19282144" y="803131"/>
              <a:ext cx="2084119" cy="957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2600" b="1" dirty="0">
                  <a:solidFill>
                    <a:srgbClr val="FFFFFF"/>
                  </a:solidFill>
                  <a:effectLst>
                    <a:glow rad="228600">
                      <a:srgbClr val="333399">
                        <a:satMod val="175000"/>
                        <a:alpha val="40000"/>
                      </a:srgbClr>
                    </a:glow>
                  </a:effectLst>
                  <a:latin typeface="맑은 고딕" pitchFamily="50" charset="-127"/>
                  <a:ea typeface="맑은 고딕" pitchFamily="50" charset="-127"/>
                  <a:sym typeface="Gill Sans" charset="0"/>
                </a:rPr>
                <a:t>I am</a:t>
              </a:r>
              <a:endParaRPr lang="ko-KR" altLang="en-US" sz="2600" b="1" dirty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</p:grpSp>
      <p:sp>
        <p:nvSpPr>
          <p:cNvPr id="158" name="Rectangle 132"/>
          <p:cNvSpPr>
            <a:spLocks/>
          </p:cNvSpPr>
          <p:nvPr/>
        </p:nvSpPr>
        <p:spPr bwMode="auto">
          <a:xfrm>
            <a:off x="3762838" y="58783"/>
            <a:ext cx="1906635" cy="37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en-US" altLang="ko-KR" sz="2200" b="1" dirty="0">
                <a:solidFill>
                  <a:srgbClr val="333399"/>
                </a:solidFill>
                <a:latin typeface="맑은 고딕" pitchFamily="50" charset="-127"/>
                <a:ea typeface="맑은 고딕" pitchFamily="50" charset="-127"/>
                <a:sym typeface="YDIYGO140-KSCpc-EUC-H" charset="0"/>
              </a:rPr>
              <a:t>6</a:t>
            </a:r>
            <a:r>
              <a:rPr lang="en-US" altLang="ko-KR" sz="2200" b="1" dirty="0" smtClean="0">
                <a:solidFill>
                  <a:srgbClr val="333399"/>
                </a:solidFill>
                <a:latin typeface="맑은 고딕" pitchFamily="50" charset="-127"/>
                <a:ea typeface="맑은 고딕" pitchFamily="50" charset="-127"/>
                <a:sym typeface="YDIYGO140-KSCpc-EUC-H" charset="0"/>
              </a:rPr>
              <a:t>.</a:t>
            </a:r>
            <a:r>
              <a:rPr lang="ko-KR" altLang="en-US" sz="2200" b="1" dirty="0">
                <a:solidFill>
                  <a:srgbClr val="333399"/>
                </a:solidFill>
                <a:latin typeface="맑은 고딕" pitchFamily="50" charset="-127"/>
                <a:ea typeface="맑은 고딕" pitchFamily="50" charset="-127"/>
                <a:sym typeface="YDIYGO140-KSCpc-EUC-H" charset="0"/>
              </a:rPr>
              <a:t>사업경쟁력</a:t>
            </a:r>
          </a:p>
        </p:txBody>
      </p:sp>
      <p:sp>
        <p:nvSpPr>
          <p:cNvPr id="159" name="직사각형 158"/>
          <p:cNvSpPr/>
          <p:nvPr/>
        </p:nvSpPr>
        <p:spPr bwMode="auto">
          <a:xfrm>
            <a:off x="3878717" y="439288"/>
            <a:ext cx="783091" cy="491564"/>
          </a:xfrm>
          <a:prstGeom prst="rect">
            <a:avLst/>
          </a:prstGeom>
          <a:solidFill>
            <a:schemeClr val="bg1">
              <a:alpha val="24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2195" tIns="21097" rIns="42195" bIns="21097" numCol="1" spcCol="0" rtlCol="0" anchor="t" anchorCtr="0" compatLnSpc="1">
            <a:prstTxWarp prst="textNoShape">
              <a:avLst/>
            </a:prstTxWarp>
          </a:bodyPr>
          <a:lstStyle/>
          <a:p>
            <a:pPr algn="ctr" defTabSz="421948" fontAlgn="base" latinLnBrk="0">
              <a:spcBef>
                <a:spcPct val="0"/>
              </a:spcBef>
              <a:spcAft>
                <a:spcPct val="0"/>
              </a:spcAft>
            </a:pPr>
            <a:endParaRPr lang="ko-KR" altLang="en-US" sz="2600" dirty="0">
              <a:solidFill>
                <a:srgbClr val="000000"/>
              </a:solidFill>
              <a:sym typeface="Gill Sans" charset="0"/>
            </a:endParaRPr>
          </a:p>
        </p:txBody>
      </p:sp>
      <p:grpSp>
        <p:nvGrpSpPr>
          <p:cNvPr id="160" name="그룹 159"/>
          <p:cNvGrpSpPr/>
          <p:nvPr/>
        </p:nvGrpSpPr>
        <p:grpSpPr>
          <a:xfrm>
            <a:off x="-566057" y="914401"/>
            <a:ext cx="1823357" cy="692331"/>
            <a:chOff x="-566057" y="914401"/>
            <a:chExt cx="1823357" cy="692331"/>
          </a:xfrm>
        </p:grpSpPr>
        <p:pic>
          <p:nvPicPr>
            <p:cNvPr id="161" name="Picture 15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6057" y="914401"/>
              <a:ext cx="1823357" cy="692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2" name="Rectangle 159"/>
            <p:cNvSpPr>
              <a:spLocks/>
            </p:cNvSpPr>
            <p:nvPr/>
          </p:nvSpPr>
          <p:spPr bwMode="auto">
            <a:xfrm>
              <a:off x="89682" y="980901"/>
              <a:ext cx="1121229" cy="378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sym typeface="YDIYGO140-KSCpc-EUC-H" charset="0"/>
                </a:rPr>
                <a:t>차별</a:t>
              </a:r>
              <a:r>
                <a:rPr lang="ko-KR" altLang="en-US" b="1" dirty="0">
                  <a:latin typeface="맑은 고딕" panose="020B0503020000020004" pitchFamily="50" charset="-127"/>
                  <a:ea typeface="맑은 고딕" panose="020B0503020000020004" pitchFamily="50" charset="-127"/>
                  <a:sym typeface="YDIYGO140-KSCpc-EUC-H" charset="0"/>
                </a:rPr>
                <a:t>적</a:t>
              </a:r>
              <a:endParaRPr lang="en-US" altLang="ko-KR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YDIYGO140-KSCpc-EUC-H" charset="0"/>
              </a:endParaRPr>
            </a:p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sym typeface="YDIYGO140-KSCpc-EUC-H" charset="0"/>
                </a:rPr>
                <a:t>경쟁력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sym typeface="YDIYGO140-KSCpc-EUC-H" charset="0"/>
              </a:endParaRPr>
            </a:p>
          </p:txBody>
        </p:sp>
      </p:grpSp>
      <p:sp>
        <p:nvSpPr>
          <p:cNvPr id="29" name="직사각형 28"/>
          <p:cNvSpPr/>
          <p:nvPr/>
        </p:nvSpPr>
        <p:spPr>
          <a:xfrm>
            <a:off x="1726756" y="2279868"/>
            <a:ext cx="5783550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ko-KR" altLang="en-US" sz="3600" b="1" dirty="0" err="1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매칭</a:t>
            </a:r>
            <a:r>
              <a:rPr lang="ko-KR" altLang="en-US" sz="3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서비스 </a:t>
            </a:r>
            <a:endParaRPr lang="en-US" altLang="ko-KR" sz="36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/>
            <a:endParaRPr lang="en-US" altLang="ko-KR" sz="4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/>
            <a:r>
              <a:rPr lang="en-US" altLang="ko-KR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I am </a:t>
            </a:r>
            <a:r>
              <a:rPr lang="ko-KR" altLang="en-US" sz="40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커뮤니티 </a:t>
            </a:r>
            <a:endParaRPr lang="en-US" altLang="ko-KR" sz="4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/>
            <a:endParaRPr lang="en-US" altLang="ko-KR" sz="4000" b="1" dirty="0">
              <a:solidFill>
                <a:schemeClr val="bg1"/>
              </a:solidFill>
              <a:latin typeface="맑은 고딕" pitchFamily="50" charset="-127"/>
              <a:ea typeface="맑은 고딕" pitchFamily="50" charset="-127"/>
            </a:endParaRPr>
          </a:p>
          <a:p>
            <a:pPr algn="ctr" fontAlgn="base"/>
            <a:r>
              <a:rPr lang="ko-KR" altLang="en-US" sz="3600" b="1" dirty="0">
                <a:solidFill>
                  <a:schemeClr val="bg1"/>
                </a:solidFill>
                <a:latin typeface="맑은 고딕" pitchFamily="50" charset="-127"/>
                <a:ea typeface="맑은 고딕" pitchFamily="50" charset="-127"/>
              </a:rPr>
              <a:t> 운송장 번호 제공</a:t>
            </a:r>
          </a:p>
        </p:txBody>
      </p:sp>
    </p:spTree>
    <p:extLst>
      <p:ext uri="{BB962C8B-B14F-4D97-AF65-F5344CB8AC3E}">
        <p14:creationId xmlns:p14="http://schemas.microsoft.com/office/powerpoint/2010/main" val="188133844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334018"/>
              </p:ext>
            </p:extLst>
          </p:nvPr>
        </p:nvGraphicFramePr>
        <p:xfrm>
          <a:off x="323529" y="1415662"/>
          <a:ext cx="8496942" cy="5155529"/>
        </p:xfrm>
        <a:graphic>
          <a:graphicData uri="http://schemas.openxmlformats.org/drawingml/2006/table">
            <a:tbl>
              <a:tblPr/>
              <a:tblGrid>
                <a:gridCol w="1188082"/>
                <a:gridCol w="1461772"/>
                <a:gridCol w="1461772"/>
                <a:gridCol w="1461772"/>
                <a:gridCol w="1461772"/>
                <a:gridCol w="1461772"/>
              </a:tblGrid>
              <a:tr h="651447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         단계 </a:t>
                      </a:r>
                      <a:endParaRPr lang="en-US" altLang="ko-KR" sz="1200" b="1" kern="0" spc="0" dirty="0" smtClean="0">
                        <a:solidFill>
                          <a:srgbClr val="000000"/>
                        </a:solidFill>
                        <a:latin typeface="맑은 고딕"/>
                        <a:ea typeface="맑은 고딕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  <a:latin typeface="맑은 고딕"/>
                          <a:ea typeface="맑은 고딕"/>
                        </a:rPr>
                        <a:t>   항목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초창기</a:t>
                      </a:r>
                      <a:endParaRPr lang="en-US" altLang="ko-KR" sz="1800" b="1" kern="0" spc="0" dirty="0" smtClean="0">
                        <a:solidFill>
                          <a:srgbClr val="000000"/>
                        </a:solidFill>
                        <a:ea typeface="맑은 고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1" kern="0" spc="0" dirty="0" smtClean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6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개월</a:t>
                      </a: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단기</a:t>
                      </a: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(1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년</a:t>
                      </a: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중기</a:t>
                      </a: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(3</a:t>
                      </a:r>
                      <a:r>
                        <a:rPr lang="ko-KR" altLang="en-US" sz="18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년</a:t>
                      </a:r>
                      <a:r>
                        <a:rPr lang="en-US" altLang="ko-KR" sz="18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장기</a:t>
                      </a: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(5</a:t>
                      </a:r>
                      <a:r>
                        <a:rPr lang="ko-KR" altLang="en-US" sz="18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년</a:t>
                      </a:r>
                      <a:r>
                        <a:rPr lang="en-US" altLang="ko-KR" sz="18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kern="0" spc="0" dirty="0" err="1">
                          <a:solidFill>
                            <a:srgbClr val="000000"/>
                          </a:solidFill>
                          <a:ea typeface="맑은 고딕"/>
                        </a:rPr>
                        <a:t>궁극기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38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단체 수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10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1000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3000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10000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개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lang="en-US" sz="12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84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후원자 수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00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7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a typeface="맑은 고딕"/>
                        </a:rPr>
                        <a:t>만명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150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만명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국내외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500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만명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lang="en-US" sz="12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625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err="1">
                          <a:solidFill>
                            <a:srgbClr val="000000"/>
                          </a:solidFill>
                          <a:ea typeface="맑은 고딕"/>
                        </a:rPr>
                        <a:t>앱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 사용료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무료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무료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유료화전환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가격차별화 시행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평균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만원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평균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2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만원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lang="en-US" sz="1200" b="1" kern="0" spc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6874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주요 </a:t>
                      </a:r>
                      <a:endParaRPr lang="en-US" altLang="ko-KR" sz="1600" b="1" kern="0" spc="0" dirty="0" smtClean="0">
                        <a:solidFill>
                          <a:srgbClr val="000000"/>
                        </a:solidFill>
                        <a:ea typeface="맑은 고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b="1" kern="0" spc="0" dirty="0" smtClean="0">
                          <a:solidFill>
                            <a:srgbClr val="000000"/>
                          </a:solidFill>
                          <a:ea typeface="맑은 고딕"/>
                        </a:rPr>
                        <a:t>사업 </a:t>
                      </a:r>
                      <a:r>
                        <a:rPr lang="ko-KR" altLang="en-US" sz="16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a typeface="맑은 고딕"/>
                        </a:rPr>
                        <a:t>프로토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 타입 제작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소수 단체를 대상으로 한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a typeface="맑은 고딕"/>
                        </a:rPr>
                        <a:t>린스타트업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(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피드백과 수정을 반복하는 단계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)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a typeface="맑은 고딕"/>
                        </a:rPr>
                        <a:t>오픈베타서비스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‘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a typeface="맑은 고딕"/>
                        </a:rPr>
                        <a:t>아이엠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’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브랜드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기부와 재인 목표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 smtClean="0">
                          <a:solidFill>
                            <a:srgbClr val="000000"/>
                          </a:solidFill>
                        </a:rPr>
                        <a:t>티끌태산</a:t>
                      </a:r>
                      <a:r>
                        <a:rPr lang="en-US" altLang="ko-KR" sz="1200" b="1" kern="0" spc="0" dirty="0" smtClean="0">
                          <a:solidFill>
                            <a:srgbClr val="000000"/>
                          </a:solidFill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커뮤니티 활성화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브랜드 회상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</a:endParaRPr>
                    </a:p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손익분기점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.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확보된 수용자를 바탕으로 한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섹터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a typeface="맑은 고딕"/>
                        </a:rPr>
                        <a:t>연계형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 사업 다각화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4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모든 시민이 사회에 참여한다는 회사의 비전을 실현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,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세계로 확장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58976" marR="58976" marT="16305" marB="1630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19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8" name="그룹 27"/>
          <p:cNvGrpSpPr/>
          <p:nvPr/>
        </p:nvGrpSpPr>
        <p:grpSpPr>
          <a:xfrm>
            <a:off x="-54427" y="-124504"/>
            <a:ext cx="9432471" cy="1540166"/>
            <a:chOff x="-54427" y="-124504"/>
            <a:chExt cx="9432471" cy="1540166"/>
          </a:xfrm>
        </p:grpSpPr>
        <p:grpSp>
          <p:nvGrpSpPr>
            <p:cNvPr id="29" name="그룹 28"/>
            <p:cNvGrpSpPr/>
            <p:nvPr/>
          </p:nvGrpSpPr>
          <p:grpSpPr>
            <a:xfrm>
              <a:off x="-54427" y="-124504"/>
              <a:ext cx="9432471" cy="1540166"/>
              <a:chOff x="-127000" y="-242091"/>
              <a:chExt cx="22009100" cy="2994767"/>
            </a:xfrm>
          </p:grpSpPr>
          <p:pic>
            <p:nvPicPr>
              <p:cNvPr id="32" name="Picture 1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12816" y="1554932"/>
                <a:ext cx="129540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792157">
                <a:off x="19009555" y="-242091"/>
                <a:ext cx="2556682" cy="1866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09904" y="1050876"/>
                <a:ext cx="2847328" cy="1701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5" name="Rectangle 130"/>
              <p:cNvSpPr>
                <a:spLocks/>
              </p:cNvSpPr>
              <p:nvPr/>
            </p:nvSpPr>
            <p:spPr bwMode="auto">
              <a:xfrm>
                <a:off x="-127000" y="850900"/>
                <a:ext cx="22009100" cy="965200"/>
              </a:xfrm>
              <a:prstGeom prst="rect">
                <a:avLst/>
              </a:prstGeom>
              <a:solidFill>
                <a:srgbClr val="214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31F3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6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pic>
            <p:nvPicPr>
              <p:cNvPr id="36" name="Picture 225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875" y="800100"/>
                <a:ext cx="21359813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0195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0195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TextBox 36"/>
              <p:cNvSpPr txBox="1"/>
              <p:nvPr/>
            </p:nvSpPr>
            <p:spPr>
              <a:xfrm>
                <a:off x="16144736" y="998641"/>
                <a:ext cx="3572774" cy="628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5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기부유통플랫폼</a:t>
                </a:r>
                <a:endParaRPr kumimoji="0" lang="ko-KR" altLang="en-US" sz="2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9282144" y="803131"/>
                <a:ext cx="2084119" cy="95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glow rad="228600">
                        <a:srgbClr val="333399">
                          <a:satMod val="175000"/>
                          <a:alpha val="40000"/>
                        </a:srgbClr>
                      </a:glow>
                    </a:effectLst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I am</a:t>
                </a:r>
                <a:endParaRPr kumimoji="0" lang="ko-KR" altLang="en-US" sz="2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glow rad="228600">
                      <a:srgbClr val="333399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</p:grpSp>
        <p:sp>
          <p:nvSpPr>
            <p:cNvPr id="30" name="Rectangle 132"/>
            <p:cNvSpPr>
              <a:spLocks/>
            </p:cNvSpPr>
            <p:nvPr/>
          </p:nvSpPr>
          <p:spPr bwMode="auto">
            <a:xfrm>
              <a:off x="4551878" y="79630"/>
              <a:ext cx="1906635" cy="378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ko-KR" sz="2200" b="1" kern="0" dirty="0">
                  <a:solidFill>
                    <a:srgbClr val="333399"/>
                  </a:solidFill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7</a:t>
              </a:r>
              <a:r>
                <a:rPr kumimoji="0" lang="en-US" altLang="ko-KR" sz="2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.</a:t>
              </a:r>
              <a:r>
                <a:rPr kumimoji="0" lang="ko-KR" altLang="en-US" sz="2200" b="1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사업화계획</a:t>
              </a:r>
              <a:endPara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YDIYGO140-KSCpc-EUC-H" charset="0"/>
              </a:endParaRPr>
            </a:p>
          </p:txBody>
        </p:sp>
        <p:sp>
          <p:nvSpPr>
            <p:cNvPr id="31" name="직사각형 30"/>
            <p:cNvSpPr/>
            <p:nvPr/>
          </p:nvSpPr>
          <p:spPr bwMode="auto">
            <a:xfrm>
              <a:off x="4661808" y="439288"/>
              <a:ext cx="783091" cy="491564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42195" tIns="21097" rIns="42195" bIns="21097" numCol="1" spcCol="0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2194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charset="0"/>
              </a:endParaRPr>
            </a:p>
          </p:txBody>
        </p:sp>
      </p:grpSp>
      <p:pic>
        <p:nvPicPr>
          <p:cNvPr id="20" name="Picture 15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6962" y="914401"/>
            <a:ext cx="1823357" cy="69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Rectangle 159"/>
          <p:cNvSpPr>
            <a:spLocks/>
          </p:cNvSpPr>
          <p:nvPr/>
        </p:nvSpPr>
        <p:spPr bwMode="auto">
          <a:xfrm>
            <a:off x="101880" y="1071154"/>
            <a:ext cx="1121229" cy="37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YDIYGO140-KSCpc-EUC-H" charset="0"/>
              </a:rPr>
              <a:t>추진계획</a:t>
            </a:r>
            <a:endParaRPr lang="ko-KR" altLang="en-US" sz="2200" b="1" dirty="0">
              <a:latin typeface="맑은 고딕" panose="020B0503020000020004" pitchFamily="50" charset="-127"/>
              <a:ea typeface="맑은 고딕" panose="020B0503020000020004" pitchFamily="50" charset="-127"/>
              <a:sym typeface="YDIYGO140-KSCpc-EUC-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34162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3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-54427" y="-124504"/>
            <a:ext cx="9432471" cy="1540166"/>
            <a:chOff x="-127000" y="-242091"/>
            <a:chExt cx="22009100" cy="2994767"/>
          </a:xfrm>
        </p:grpSpPr>
        <p:pic>
          <p:nvPicPr>
            <p:cNvPr id="41" name="Picture 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2816" y="1554932"/>
              <a:ext cx="12954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792157">
              <a:off x="19009555" y="-242091"/>
              <a:ext cx="2556682" cy="1866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9904" y="1050876"/>
              <a:ext cx="2847328" cy="170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4" name="Rectangle 130"/>
            <p:cNvSpPr>
              <a:spLocks/>
            </p:cNvSpPr>
            <p:nvPr/>
          </p:nvSpPr>
          <p:spPr bwMode="auto">
            <a:xfrm>
              <a:off x="-127000" y="850900"/>
              <a:ext cx="22009100" cy="965200"/>
            </a:xfrm>
            <a:prstGeom prst="rect">
              <a:avLst/>
            </a:prstGeom>
            <a:solidFill>
              <a:srgbClr val="214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pic>
          <p:nvPicPr>
            <p:cNvPr id="45" name="Picture 22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800100"/>
              <a:ext cx="21359813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TextBox 45"/>
            <p:cNvSpPr txBox="1"/>
            <p:nvPr/>
          </p:nvSpPr>
          <p:spPr>
            <a:xfrm>
              <a:off x="16144736" y="998641"/>
              <a:ext cx="3572774" cy="628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rPr>
                <a:t>기부유통플랫폼</a:t>
              </a:r>
              <a:endPara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9282144" y="803131"/>
              <a:ext cx="2084119" cy="957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glow rad="228600">
                      <a:srgbClr val="333399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rPr>
                <a:t>I am</a:t>
              </a:r>
              <a:endPara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738805" y="1532693"/>
            <a:ext cx="8513715" cy="5310749"/>
            <a:chOff x="20144" y="1052736"/>
            <a:chExt cx="9051848" cy="5885714"/>
          </a:xfrm>
        </p:grpSpPr>
        <p:cxnSp>
          <p:nvCxnSpPr>
            <p:cNvPr id="5" name="직선 연결선 4"/>
            <p:cNvCxnSpPr/>
            <p:nvPr/>
          </p:nvCxnSpPr>
          <p:spPr>
            <a:xfrm>
              <a:off x="1187624" y="1422068"/>
              <a:ext cx="0" cy="5184576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9" name="직선 연결선 8"/>
            <p:cNvCxnSpPr/>
            <p:nvPr/>
          </p:nvCxnSpPr>
          <p:spPr>
            <a:xfrm>
              <a:off x="1187624" y="6606644"/>
              <a:ext cx="6264696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1" name="직선 연결선 10"/>
            <p:cNvCxnSpPr/>
            <p:nvPr/>
          </p:nvCxnSpPr>
          <p:spPr>
            <a:xfrm>
              <a:off x="1187624" y="5454516"/>
              <a:ext cx="6264696" cy="0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" name="직선 연결선 3"/>
            <p:cNvCxnSpPr/>
            <p:nvPr/>
          </p:nvCxnSpPr>
          <p:spPr>
            <a:xfrm flipV="1">
              <a:off x="2453928" y="2941020"/>
              <a:ext cx="4350320" cy="3672408"/>
            </a:xfrm>
            <a:prstGeom prst="line">
              <a:avLst/>
            </a:prstGeom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979712" y="6586899"/>
              <a:ext cx="1132013" cy="341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92D050"/>
                  </a:solidFill>
                </a:rPr>
                <a:t>2016</a:t>
              </a:r>
              <a:r>
                <a:rPr lang="ko-KR" altLang="en-US" sz="1400" b="1" dirty="0" smtClean="0">
                  <a:solidFill>
                    <a:srgbClr val="92D050"/>
                  </a:solidFill>
                </a:rPr>
                <a:t>년</a:t>
              </a:r>
              <a:r>
                <a:rPr lang="en-US" altLang="ko-KR" sz="1400" b="1" dirty="0" smtClean="0">
                  <a:solidFill>
                    <a:srgbClr val="92D050"/>
                  </a:solidFill>
                </a:rPr>
                <a:t>1</a:t>
              </a:r>
              <a:r>
                <a:rPr lang="ko-KR" altLang="en-US" sz="1400" b="1" dirty="0" smtClean="0">
                  <a:solidFill>
                    <a:srgbClr val="92D050"/>
                  </a:solidFill>
                </a:rPr>
                <a:t>월</a:t>
              </a:r>
              <a:endParaRPr lang="ko-KR" altLang="en-US" sz="1400" b="1" dirty="0">
                <a:solidFill>
                  <a:srgbClr val="92D050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7452320" y="6421978"/>
              <a:ext cx="7232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92D050"/>
                  </a:solidFill>
                </a:rPr>
                <a:t>Time</a:t>
              </a:r>
              <a:endParaRPr lang="ko-KR" altLang="en-US" b="1" dirty="0">
                <a:solidFill>
                  <a:srgbClr val="92D050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850531" y="1052736"/>
              <a:ext cx="9412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92D050"/>
                  </a:solidFill>
                </a:rPr>
                <a:t>Money</a:t>
              </a:r>
              <a:endParaRPr lang="ko-KR" altLang="en-US" b="1" dirty="0">
                <a:solidFill>
                  <a:srgbClr val="92D050"/>
                </a:solidFill>
              </a:endParaRPr>
            </a:p>
          </p:txBody>
        </p:sp>
        <p:sp>
          <p:nvSpPr>
            <p:cNvPr id="8" name="설명선 1 7"/>
            <p:cNvSpPr/>
            <p:nvPr/>
          </p:nvSpPr>
          <p:spPr>
            <a:xfrm>
              <a:off x="20144" y="4146601"/>
              <a:ext cx="2520280" cy="930426"/>
            </a:xfrm>
            <a:prstGeom prst="borderCallout1">
              <a:avLst>
                <a:gd name="adj1" fmla="val 112187"/>
                <a:gd name="adj2" fmla="val 61112"/>
                <a:gd name="adj3" fmla="val 256905"/>
                <a:gd name="adj4" fmla="val 9495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r>
                <a:rPr lang="ko-KR" altLang="en-US" dirty="0" smtClean="0"/>
                <a:t>년 간 무상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늘리는 기간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1</a:t>
              </a:r>
              <a:r>
                <a:rPr lang="ko-KR" altLang="en-US" dirty="0" smtClean="0"/>
                <a:t>만개 중 </a:t>
              </a:r>
              <a:r>
                <a:rPr lang="en-US" altLang="ko-KR" dirty="0" smtClean="0"/>
                <a:t>1</a:t>
              </a:r>
              <a:r>
                <a:rPr lang="ko-KR" altLang="en-US" dirty="0" smtClean="0"/>
                <a:t>천 개 목표</a:t>
              </a:r>
              <a:endParaRPr lang="ko-KR" altLang="en-US" dirty="0"/>
            </a:p>
          </p:txBody>
        </p:sp>
        <p:sp>
          <p:nvSpPr>
            <p:cNvPr id="13" name="순서도: 처리 12"/>
            <p:cNvSpPr/>
            <p:nvPr/>
          </p:nvSpPr>
          <p:spPr>
            <a:xfrm>
              <a:off x="1243962" y="5488880"/>
              <a:ext cx="1209965" cy="1089412"/>
            </a:xfrm>
            <a:prstGeom prst="flowChartProcess">
              <a:avLst/>
            </a:prstGeom>
            <a:noFill/>
            <a:ln w="571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설명선 1 13"/>
            <p:cNvSpPr/>
            <p:nvPr/>
          </p:nvSpPr>
          <p:spPr>
            <a:xfrm>
              <a:off x="3230253" y="2882277"/>
              <a:ext cx="1998931" cy="1261246"/>
            </a:xfrm>
            <a:prstGeom prst="borderCallout1">
              <a:avLst>
                <a:gd name="adj1" fmla="val 111373"/>
                <a:gd name="adj2" fmla="val 4864"/>
                <a:gd name="adj3" fmla="val 292208"/>
                <a:gd name="adj4" fmla="val -3690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err="1" smtClean="0"/>
                <a:t>앱</a:t>
              </a:r>
              <a:r>
                <a:rPr lang="ko-KR" altLang="en-US" dirty="0" smtClean="0"/>
                <a:t> 사용료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1</a:t>
              </a:r>
              <a:r>
                <a:rPr lang="ko-KR" altLang="en-US" dirty="0" smtClean="0"/>
                <a:t>개월에 </a:t>
              </a:r>
              <a:r>
                <a:rPr lang="en-US" altLang="ko-KR" dirty="0"/>
                <a:t>1</a:t>
              </a:r>
              <a:r>
                <a:rPr lang="ko-KR" altLang="en-US" dirty="0" smtClean="0"/>
                <a:t>만원</a:t>
              </a:r>
              <a:endParaRPr lang="ko-KR" alt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39552" y="6597352"/>
              <a:ext cx="1132013" cy="341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92D050"/>
                  </a:solidFill>
                </a:rPr>
                <a:t>2015</a:t>
              </a:r>
              <a:r>
                <a:rPr lang="ko-KR" altLang="en-US" sz="1400" b="1" dirty="0" smtClean="0">
                  <a:solidFill>
                    <a:srgbClr val="92D050"/>
                  </a:solidFill>
                </a:rPr>
                <a:t>년</a:t>
              </a:r>
              <a:r>
                <a:rPr lang="en-US" altLang="ko-KR" sz="1400" b="1" dirty="0" smtClean="0">
                  <a:solidFill>
                    <a:srgbClr val="92D050"/>
                  </a:solidFill>
                </a:rPr>
                <a:t>1</a:t>
              </a:r>
              <a:r>
                <a:rPr lang="ko-KR" altLang="en-US" sz="1400" b="1" dirty="0" smtClean="0">
                  <a:solidFill>
                    <a:srgbClr val="92D050"/>
                  </a:solidFill>
                </a:rPr>
                <a:t>월</a:t>
              </a:r>
              <a:endParaRPr lang="ko-KR" altLang="en-US" sz="1400" b="1" dirty="0">
                <a:solidFill>
                  <a:srgbClr val="92D050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809504" y="6597352"/>
              <a:ext cx="1132013" cy="3410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92D050"/>
                  </a:solidFill>
                </a:rPr>
                <a:t>2016</a:t>
              </a:r>
              <a:r>
                <a:rPr lang="ko-KR" altLang="en-US" sz="1400" b="1" dirty="0" smtClean="0">
                  <a:solidFill>
                    <a:srgbClr val="92D050"/>
                  </a:solidFill>
                </a:rPr>
                <a:t>년</a:t>
              </a:r>
              <a:r>
                <a:rPr lang="en-US" altLang="ko-KR" sz="1400" b="1" dirty="0" smtClean="0">
                  <a:solidFill>
                    <a:srgbClr val="92D050"/>
                  </a:solidFill>
                </a:rPr>
                <a:t>2</a:t>
              </a:r>
              <a:r>
                <a:rPr lang="ko-KR" altLang="en-US" sz="1400" b="1" dirty="0" smtClean="0">
                  <a:solidFill>
                    <a:srgbClr val="92D050"/>
                  </a:solidFill>
                </a:rPr>
                <a:t>월</a:t>
              </a:r>
              <a:endParaRPr lang="ko-KR" altLang="en-US" sz="1400" b="1" dirty="0">
                <a:solidFill>
                  <a:srgbClr val="92D050"/>
                </a:solidFill>
              </a:endParaRPr>
            </a:p>
          </p:txBody>
        </p:sp>
        <p:sp>
          <p:nvSpPr>
            <p:cNvPr id="19" name="설명선 1 18"/>
            <p:cNvSpPr/>
            <p:nvPr/>
          </p:nvSpPr>
          <p:spPr>
            <a:xfrm>
              <a:off x="5796135" y="4143523"/>
              <a:ext cx="1979349" cy="933504"/>
            </a:xfrm>
            <a:prstGeom prst="borderCallout1">
              <a:avLst>
                <a:gd name="adj1" fmla="val 18750"/>
                <a:gd name="adj2" fmla="val -8333"/>
                <a:gd name="adj3" fmla="val 96174"/>
                <a:gd name="adj4" fmla="val -73674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2015 10</a:t>
              </a:r>
              <a:r>
                <a:rPr lang="ko-KR" altLang="en-US" dirty="0" smtClean="0"/>
                <a:t>월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1000</a:t>
              </a:r>
              <a:r>
                <a:rPr lang="ko-KR" altLang="en-US" dirty="0" smtClean="0"/>
                <a:t>만원 수입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 200</a:t>
              </a:r>
              <a:r>
                <a:rPr lang="ko-KR" altLang="en-US" dirty="0" smtClean="0"/>
                <a:t>만원 이윤</a:t>
              </a:r>
              <a:endParaRPr lang="en-US" altLang="ko-KR" dirty="0" smtClean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23528" y="5265355"/>
              <a:ext cx="8563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solidFill>
                    <a:srgbClr val="92D050"/>
                  </a:solidFill>
                </a:rPr>
                <a:t>800</a:t>
              </a:r>
              <a:r>
                <a:rPr lang="ko-KR" altLang="en-US" sz="1400" b="1" dirty="0" smtClean="0">
                  <a:solidFill>
                    <a:srgbClr val="92D050"/>
                  </a:solidFill>
                </a:rPr>
                <a:t>만원</a:t>
              </a:r>
              <a:endParaRPr lang="ko-KR" altLang="en-US" sz="1400" b="1" dirty="0">
                <a:solidFill>
                  <a:srgbClr val="92D050"/>
                </a:solidFill>
              </a:endParaRPr>
            </a:p>
          </p:txBody>
        </p:sp>
        <p:sp>
          <p:nvSpPr>
            <p:cNvPr id="21" name="타원 20"/>
            <p:cNvSpPr/>
            <p:nvPr/>
          </p:nvSpPr>
          <p:spPr>
            <a:xfrm>
              <a:off x="3758704" y="5382508"/>
              <a:ext cx="144016" cy="153889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4319972" y="5334730"/>
              <a:ext cx="0" cy="19179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>
              <a:off x="4319972" y="5886564"/>
              <a:ext cx="0" cy="137827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/>
            <p:cNvCxnSpPr/>
            <p:nvPr/>
          </p:nvCxnSpPr>
          <p:spPr>
            <a:xfrm>
              <a:off x="4319972" y="6462628"/>
              <a:ext cx="0" cy="176103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직사각형 33"/>
            <p:cNvSpPr/>
            <p:nvPr/>
          </p:nvSpPr>
          <p:spPr>
            <a:xfrm>
              <a:off x="3995936" y="1237402"/>
              <a:ext cx="1944216" cy="148081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보수적 </a:t>
              </a:r>
              <a:r>
                <a:rPr lang="en-US" altLang="ko-KR" dirty="0" smtClean="0"/>
                <a:t>15%</a:t>
              </a:r>
            </a:p>
            <a:p>
              <a:pPr algn="ctr"/>
              <a:r>
                <a:rPr lang="en-US" altLang="ko-KR" dirty="0" smtClean="0"/>
                <a:t>1</a:t>
              </a:r>
              <a:r>
                <a:rPr lang="ko-KR" altLang="en-US" dirty="0" smtClean="0"/>
                <a:t>명 </a:t>
              </a:r>
              <a:r>
                <a:rPr lang="en-US" altLang="ko-KR" dirty="0" smtClean="0"/>
                <a:t>150</a:t>
              </a:r>
              <a:r>
                <a:rPr lang="ko-KR" altLang="en-US" dirty="0" smtClean="0"/>
                <a:t>원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70</a:t>
              </a:r>
              <a:r>
                <a:rPr lang="ko-KR" altLang="en-US" dirty="0" smtClean="0"/>
                <a:t>명 </a:t>
              </a:r>
              <a:r>
                <a:rPr lang="en-US" altLang="ko-KR" dirty="0" smtClean="0"/>
                <a:t>10500</a:t>
              </a:r>
              <a:r>
                <a:rPr lang="ko-KR" altLang="en-US" dirty="0" smtClean="0"/>
                <a:t>원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이용자 </a:t>
              </a:r>
              <a:r>
                <a:rPr lang="en-US" altLang="ko-KR" dirty="0" smtClean="0"/>
                <a:t>7</a:t>
              </a:r>
              <a:r>
                <a:rPr lang="ko-KR" altLang="en-US" dirty="0" err="1" smtClean="0"/>
                <a:t>만명</a:t>
              </a:r>
              <a:endParaRPr lang="en-US" altLang="ko-KR" dirty="0" smtClean="0"/>
            </a:p>
          </p:txBody>
        </p:sp>
        <p:cxnSp>
          <p:nvCxnSpPr>
            <p:cNvPr id="35" name="직선 연결선 34"/>
            <p:cNvCxnSpPr/>
            <p:nvPr/>
          </p:nvCxnSpPr>
          <p:spPr>
            <a:xfrm>
              <a:off x="4319972" y="6157316"/>
              <a:ext cx="0" cy="176103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4319972" y="5022468"/>
              <a:ext cx="0" cy="191794"/>
            </a:xfrm>
            <a:prstGeom prst="line">
              <a:avLst/>
            </a:prstGeom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직사각형 24"/>
            <p:cNvSpPr/>
            <p:nvPr/>
          </p:nvSpPr>
          <p:spPr>
            <a:xfrm>
              <a:off x="6300192" y="1278052"/>
              <a:ext cx="2771800" cy="93610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 smtClean="0"/>
                <a:t>장기적으로</a:t>
              </a:r>
              <a:endParaRPr lang="en-US" altLang="ko-KR" dirty="0" smtClean="0"/>
            </a:p>
            <a:p>
              <a:pPr algn="ctr"/>
              <a:r>
                <a:rPr lang="en-US" altLang="ko-KR" dirty="0" smtClean="0"/>
                <a:t>1</a:t>
              </a:r>
              <a:r>
                <a:rPr lang="ko-KR" altLang="en-US" dirty="0" smtClean="0"/>
                <a:t>단체 회원</a:t>
              </a:r>
              <a:r>
                <a:rPr lang="en-US" altLang="ko-KR" dirty="0" smtClean="0"/>
                <a:t>5000</a:t>
              </a:r>
              <a:r>
                <a:rPr lang="ko-KR" altLang="en-US" dirty="0" smtClean="0"/>
                <a:t>명</a:t>
              </a:r>
              <a:endParaRPr lang="en-US" altLang="ko-KR" dirty="0" smtClean="0"/>
            </a:p>
            <a:p>
              <a:pPr algn="ctr"/>
              <a:r>
                <a:rPr lang="ko-KR" altLang="en-US" dirty="0" smtClean="0"/>
                <a:t>국내외 </a:t>
              </a:r>
              <a:r>
                <a:rPr lang="en-US" altLang="ko-KR" dirty="0" smtClean="0"/>
                <a:t>500</a:t>
              </a:r>
              <a:r>
                <a:rPr lang="ko-KR" altLang="en-US" dirty="0" err="1" smtClean="0"/>
                <a:t>만명</a:t>
              </a:r>
              <a:endParaRPr lang="en-US" altLang="ko-KR" dirty="0" smtClean="0"/>
            </a:p>
          </p:txBody>
        </p:sp>
        <p:sp>
          <p:nvSpPr>
            <p:cNvPr id="2" name="TextBox 1"/>
            <p:cNvSpPr txBox="1"/>
            <p:nvPr/>
          </p:nvSpPr>
          <p:spPr>
            <a:xfrm>
              <a:off x="4788024" y="5517232"/>
              <a:ext cx="3947559" cy="71630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00B050"/>
                  </a:solidFill>
                </a:rPr>
                <a:t>제</a:t>
              </a:r>
              <a:r>
                <a:rPr lang="ko-KR" altLang="en-US" dirty="0">
                  <a:solidFill>
                    <a:srgbClr val="00B050"/>
                  </a:solidFill>
                </a:rPr>
                <a:t>작</a:t>
              </a:r>
              <a:r>
                <a:rPr lang="ko-KR" altLang="en-US" dirty="0" smtClean="0">
                  <a:solidFill>
                    <a:srgbClr val="00B050"/>
                  </a:solidFill>
                </a:rPr>
                <a:t>비</a:t>
              </a:r>
              <a:r>
                <a:rPr lang="en-US" altLang="ko-KR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dirty="0" smtClean="0">
                  <a:solidFill>
                    <a:srgbClr val="00B050"/>
                  </a:solidFill>
                </a:rPr>
                <a:t>플랫폼 제작 실비 </a:t>
              </a:r>
              <a:r>
                <a:rPr lang="en-US" altLang="ko-KR" dirty="0" smtClean="0">
                  <a:solidFill>
                    <a:srgbClr val="00B050"/>
                  </a:solidFill>
                </a:rPr>
                <a:t>500</a:t>
              </a:r>
              <a:r>
                <a:rPr lang="ko-KR" altLang="en-US" dirty="0" smtClean="0">
                  <a:solidFill>
                    <a:srgbClr val="00B050"/>
                  </a:solidFill>
                </a:rPr>
                <a:t>만원</a:t>
              </a:r>
              <a:endParaRPr lang="en-US" altLang="ko-KR" dirty="0" smtClean="0">
                <a:solidFill>
                  <a:srgbClr val="00B050"/>
                </a:solidFill>
              </a:endParaRPr>
            </a:p>
            <a:p>
              <a:r>
                <a:rPr lang="ko-KR" altLang="en-US" dirty="0" err="1" smtClean="0">
                  <a:solidFill>
                    <a:srgbClr val="00B050"/>
                  </a:solidFill>
                </a:rPr>
                <a:t>홍보비</a:t>
              </a:r>
              <a:r>
                <a:rPr lang="en-US" altLang="ko-KR" dirty="0" smtClean="0">
                  <a:solidFill>
                    <a:srgbClr val="00B050"/>
                  </a:solidFill>
                </a:rPr>
                <a:t>: </a:t>
              </a:r>
              <a:r>
                <a:rPr lang="ko-KR" altLang="en-US" dirty="0" smtClean="0">
                  <a:solidFill>
                    <a:srgbClr val="00B050"/>
                  </a:solidFill>
                </a:rPr>
                <a:t>초기 </a:t>
              </a:r>
              <a:r>
                <a:rPr lang="en-US" altLang="ko-KR" dirty="0" smtClean="0">
                  <a:solidFill>
                    <a:srgbClr val="00B050"/>
                  </a:solidFill>
                </a:rPr>
                <a:t>300</a:t>
              </a:r>
              <a:r>
                <a:rPr lang="ko-KR" altLang="en-US" dirty="0" smtClean="0">
                  <a:solidFill>
                    <a:srgbClr val="00B050"/>
                  </a:solidFill>
                </a:rPr>
                <a:t>만원</a:t>
              </a:r>
              <a:endParaRPr lang="ko-KR" altLang="en-US" dirty="0">
                <a:solidFill>
                  <a:srgbClr val="00B050"/>
                </a:solidFill>
              </a:endParaRPr>
            </a:p>
          </p:txBody>
        </p:sp>
      </p:grpSp>
      <p:sp>
        <p:nvSpPr>
          <p:cNvPr id="48" name="Rectangle 132"/>
          <p:cNvSpPr>
            <a:spLocks/>
          </p:cNvSpPr>
          <p:nvPr/>
        </p:nvSpPr>
        <p:spPr bwMode="auto">
          <a:xfrm>
            <a:off x="4551878" y="96883"/>
            <a:ext cx="1906635" cy="37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200" b="1" kern="0" dirty="0">
                <a:solidFill>
                  <a:srgbClr val="333399"/>
                </a:solidFill>
                <a:latin typeface="맑은 고딕" pitchFamily="50" charset="-127"/>
                <a:ea typeface="맑은 고딕" pitchFamily="50" charset="-127"/>
                <a:sym typeface="YDIYGO140-KSCpc-EUC-H" charset="0"/>
              </a:rPr>
              <a:t>7</a:t>
            </a: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YDIYGO140-KSCpc-EUC-H" charset="0"/>
              </a:rPr>
              <a:t>.</a:t>
            </a:r>
            <a:r>
              <a:rPr kumimoji="0" lang="ko-KR" altLang="en-US" sz="2200" b="1" i="0" u="none" strike="noStrike" kern="0" cap="none" spc="0" normalizeH="0" baseline="0" noProof="0" dirty="0" err="1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YDIYGO140-KSCpc-EUC-H" charset="0"/>
              </a:rPr>
              <a:t>사업화계획</a:t>
            </a:r>
            <a:endParaRPr kumimoji="0" lang="ko-KR" alt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333399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YDIYGO140-KSCpc-EUC-H" charset="0"/>
            </a:endParaRPr>
          </a:p>
        </p:txBody>
      </p:sp>
      <p:sp>
        <p:nvSpPr>
          <p:cNvPr id="49" name="직사각형 48"/>
          <p:cNvSpPr/>
          <p:nvPr/>
        </p:nvSpPr>
        <p:spPr bwMode="auto">
          <a:xfrm>
            <a:off x="4661808" y="439288"/>
            <a:ext cx="783091" cy="491564"/>
          </a:xfrm>
          <a:prstGeom prst="rect">
            <a:avLst/>
          </a:prstGeom>
          <a:solidFill>
            <a:srgbClr val="FFFFFF">
              <a:alpha val="24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2195" tIns="21097" rIns="42195" bIns="21097" numCol="1" spcCol="0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2194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Gill Sans" charset="0"/>
            </a:endParaRPr>
          </a:p>
        </p:txBody>
      </p:sp>
      <p:pic>
        <p:nvPicPr>
          <p:cNvPr id="54" name="Picture 15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6962" y="914401"/>
            <a:ext cx="1823357" cy="692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" name="Rectangle 159"/>
          <p:cNvSpPr>
            <a:spLocks/>
          </p:cNvSpPr>
          <p:nvPr/>
        </p:nvSpPr>
        <p:spPr bwMode="auto">
          <a:xfrm>
            <a:off x="101880" y="1071154"/>
            <a:ext cx="1121229" cy="37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algn="ctr" fontAlgn="base" latinLnBrk="0">
              <a:spcBef>
                <a:spcPct val="0"/>
              </a:spcBef>
              <a:spcAft>
                <a:spcPct val="0"/>
              </a:spcAft>
            </a:pPr>
            <a:r>
              <a:rPr lang="ko-KR" altLang="en-US" sz="2200" b="1" dirty="0" smtClean="0">
                <a:latin typeface="맑은 고딕" panose="020B0503020000020004" pitchFamily="50" charset="-127"/>
                <a:ea typeface="맑은 고딕" panose="020B0503020000020004" pitchFamily="50" charset="-127"/>
                <a:sym typeface="YDIYGO140-KSCpc-EUC-H" charset="0"/>
              </a:rPr>
              <a:t>추진계획</a:t>
            </a:r>
            <a:endParaRPr lang="ko-KR" altLang="en-US" sz="2200" b="1" dirty="0">
              <a:latin typeface="맑은 고딕" panose="020B0503020000020004" pitchFamily="50" charset="-127"/>
              <a:ea typeface="맑은 고딕" panose="020B0503020000020004" pitchFamily="50" charset="-127"/>
              <a:sym typeface="YDIYGO140-KSCpc-EUC-H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37497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67543" y="1606732"/>
            <a:ext cx="5608407" cy="1573635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ko-KR" altLang="en-US" b="1" dirty="0" smtClean="0"/>
              <a:t>초기 소요자금</a:t>
            </a:r>
            <a:endParaRPr lang="en-US" altLang="ko-KR" b="1" dirty="0" smtClean="0"/>
          </a:p>
          <a:p>
            <a:pPr>
              <a:buNone/>
            </a:pPr>
            <a:endParaRPr lang="en-US" altLang="ko-KR" sz="2000" dirty="0" smtClean="0"/>
          </a:p>
          <a:p>
            <a:pPr>
              <a:buNone/>
            </a:pPr>
            <a:r>
              <a:rPr lang="ko-KR" altLang="en-US" sz="1800" dirty="0" smtClean="0"/>
              <a:t>총 초기비용 </a:t>
            </a:r>
            <a:r>
              <a:rPr lang="en-US" altLang="ko-KR" sz="1800" dirty="0" smtClean="0"/>
              <a:t>2300</a:t>
            </a:r>
            <a:r>
              <a:rPr lang="ko-KR" altLang="en-US" sz="1800" dirty="0" smtClean="0"/>
              <a:t>만원</a:t>
            </a:r>
            <a:endParaRPr lang="en-US" altLang="ko-KR" sz="1800" dirty="0" smtClean="0"/>
          </a:p>
          <a:p>
            <a:pPr>
              <a:buNone/>
            </a:pPr>
            <a:r>
              <a:rPr lang="en-US" altLang="ko-KR" sz="1800" dirty="0" smtClean="0"/>
              <a:t>(</a:t>
            </a:r>
            <a:r>
              <a:rPr lang="ko-KR" altLang="en-US" sz="1800" dirty="0" err="1" smtClean="0"/>
              <a:t>플랫폼구축비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사무실및사무집기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인건비</a:t>
            </a:r>
            <a:r>
              <a:rPr lang="en-US" altLang="ko-KR" sz="1800" dirty="0" smtClean="0"/>
              <a:t>, </a:t>
            </a:r>
            <a:r>
              <a:rPr lang="ko-KR" altLang="en-US" sz="1800" dirty="0" err="1" smtClean="0"/>
              <a:t>홍보비</a:t>
            </a:r>
            <a:r>
              <a:rPr lang="en-US" altLang="ko-KR" sz="1800" dirty="0" smtClean="0"/>
              <a:t>)</a:t>
            </a: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1800" dirty="0" smtClean="0"/>
          </a:p>
          <a:p>
            <a:pPr>
              <a:buNone/>
            </a:pPr>
            <a:endParaRPr lang="en-US" altLang="ko-KR" sz="2000" dirty="0" smtClean="0"/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-54427" y="-124504"/>
            <a:ext cx="9432471" cy="1540166"/>
            <a:chOff x="-54427" y="-124504"/>
            <a:chExt cx="9432471" cy="1540166"/>
          </a:xfrm>
        </p:grpSpPr>
        <p:grpSp>
          <p:nvGrpSpPr>
            <p:cNvPr id="8" name="그룹 7"/>
            <p:cNvGrpSpPr/>
            <p:nvPr/>
          </p:nvGrpSpPr>
          <p:grpSpPr>
            <a:xfrm>
              <a:off x="-54427" y="-124504"/>
              <a:ext cx="9432471" cy="1540166"/>
              <a:chOff x="-127000" y="-242091"/>
              <a:chExt cx="22009100" cy="2994767"/>
            </a:xfrm>
          </p:grpSpPr>
          <p:pic>
            <p:nvPicPr>
              <p:cNvPr id="11" name="Picture 1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012816" y="1554932"/>
                <a:ext cx="1295400" cy="5842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2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792157">
                <a:off x="19009555" y="-242091"/>
                <a:ext cx="2556682" cy="1866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3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09904" y="1050876"/>
                <a:ext cx="2847328" cy="17018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Rectangle 130"/>
              <p:cNvSpPr>
                <a:spLocks/>
              </p:cNvSpPr>
              <p:nvPr/>
            </p:nvSpPr>
            <p:spPr bwMode="auto">
              <a:xfrm>
                <a:off x="-127000" y="850900"/>
                <a:ext cx="22009100" cy="965200"/>
              </a:xfrm>
              <a:prstGeom prst="rect">
                <a:avLst/>
              </a:prstGeom>
              <a:solidFill>
                <a:srgbClr val="214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31F3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6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pic>
            <p:nvPicPr>
              <p:cNvPr id="15" name="Picture 225"/>
              <p:cNvPicPr>
                <a:picLocks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875" y="800100"/>
                <a:ext cx="21359813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0195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0195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16144736" y="998641"/>
                <a:ext cx="3572774" cy="6283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5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>
                        <a:lumMod val="85000"/>
                      </a:srgbClr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기부유통플랫폼</a:t>
                </a:r>
                <a:endParaRPr kumimoji="0" lang="ko-KR" altLang="en-US" sz="2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sp>
            <p:nvSpPr>
              <p:cNvPr id="17" name="TextBox 16"/>
              <p:cNvSpPr txBox="1"/>
              <p:nvPr/>
            </p:nvSpPr>
            <p:spPr>
              <a:xfrm>
                <a:off x="19282144" y="803131"/>
                <a:ext cx="2084119" cy="95752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ko-KR" sz="26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FFFFFF"/>
                    </a:solidFill>
                    <a:effectLst>
                      <a:glow rad="228600">
                        <a:srgbClr val="333399">
                          <a:satMod val="175000"/>
                          <a:alpha val="40000"/>
                        </a:srgbClr>
                      </a:glow>
                    </a:effectLst>
                    <a:uLnTx/>
                    <a:uFillTx/>
                    <a:latin typeface="맑은 고딕" pitchFamily="50" charset="-127"/>
                    <a:ea typeface="맑은 고딕" pitchFamily="50" charset="-127"/>
                    <a:sym typeface="Gill Sans" charset="0"/>
                  </a:rPr>
                  <a:t>I am</a:t>
                </a:r>
                <a:endParaRPr kumimoji="0" lang="ko-KR" altLang="en-US" sz="2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glow rad="228600">
                      <a:srgbClr val="333399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</p:grpSp>
        <p:sp>
          <p:nvSpPr>
            <p:cNvPr id="9" name="Rectangle 132"/>
            <p:cNvSpPr>
              <a:spLocks/>
            </p:cNvSpPr>
            <p:nvPr/>
          </p:nvSpPr>
          <p:spPr bwMode="auto">
            <a:xfrm>
              <a:off x="5122634" y="96883"/>
              <a:ext cx="1906635" cy="378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8.</a:t>
              </a:r>
              <a:r>
                <a:rPr kumimoji="0" lang="ko-KR" altLang="en-US" sz="22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YDIYGO140-KSCpc-EUC-H" charset="0"/>
                </a:rPr>
                <a:t>재무계획</a:t>
              </a: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5403327" y="439288"/>
              <a:ext cx="783091" cy="491564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42195" tIns="21097" rIns="42195" bIns="21097" numCol="1" spcCol="0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2194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charset="0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-566057" y="914401"/>
            <a:ext cx="2329745" cy="692331"/>
            <a:chOff x="-566057" y="914401"/>
            <a:chExt cx="1823357" cy="692331"/>
          </a:xfrm>
        </p:grpSpPr>
        <p:pic>
          <p:nvPicPr>
            <p:cNvPr id="19" name="Picture 15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6057" y="914401"/>
              <a:ext cx="1823357" cy="692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59"/>
            <p:cNvSpPr>
              <a:spLocks/>
            </p:cNvSpPr>
            <p:nvPr/>
          </p:nvSpPr>
          <p:spPr bwMode="auto">
            <a:xfrm>
              <a:off x="-27215" y="1136470"/>
              <a:ext cx="1121229" cy="378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dirty="0" smtClean="0">
                  <a:latin typeface="맑은 고딕" panose="020B0503020000020004" pitchFamily="50" charset="-127"/>
                  <a:ea typeface="맑은 고딕" panose="020B0503020000020004" pitchFamily="50" charset="-127"/>
                  <a:sym typeface="YDIYGO140-KSCpc-EUC-H" charset="0"/>
                </a:rPr>
                <a:t>추정재무계획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sym typeface="YDIYGO140-KSCpc-EUC-H" charset="0"/>
              </a:endParaRPr>
            </a:p>
          </p:txBody>
        </p:sp>
      </p:grpSp>
      <p:sp>
        <p:nvSpPr>
          <p:cNvPr id="21" name="직사각형 20"/>
          <p:cNvSpPr/>
          <p:nvPr/>
        </p:nvSpPr>
        <p:spPr>
          <a:xfrm>
            <a:off x="415404" y="3284984"/>
            <a:ext cx="703691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ko-KR" altLang="en-US" sz="3600" b="1" dirty="0">
                <a:solidFill>
                  <a:prstClr val="black"/>
                </a:solidFill>
              </a:rPr>
              <a:t>자본조달 계획</a:t>
            </a:r>
            <a:endParaRPr lang="en-US" altLang="ko-KR" sz="3600" b="1" dirty="0">
              <a:solidFill>
                <a:prstClr val="black"/>
              </a:solidFill>
            </a:endParaRPr>
          </a:p>
          <a:p>
            <a:pPr marL="342900" lvl="0" indent="-342900">
              <a:spcBef>
                <a:spcPct val="20000"/>
              </a:spcBef>
            </a:pPr>
            <a:endParaRPr lang="en-US" altLang="ko-KR" sz="3600" dirty="0">
              <a:solidFill>
                <a:prstClr val="black"/>
              </a:solidFill>
            </a:endParaRPr>
          </a:p>
          <a:p>
            <a:pPr marL="342900" lvl="0" indent="-342900">
              <a:spcBef>
                <a:spcPct val="20000"/>
              </a:spcBef>
            </a:pPr>
            <a:r>
              <a:rPr lang="ko-KR" altLang="en-US" dirty="0">
                <a:solidFill>
                  <a:prstClr val="black"/>
                </a:solidFill>
              </a:rPr>
              <a:t>자기자본 </a:t>
            </a:r>
            <a:r>
              <a:rPr lang="en-US" altLang="ko-KR" dirty="0">
                <a:solidFill>
                  <a:prstClr val="black"/>
                </a:solidFill>
              </a:rPr>
              <a:t>500</a:t>
            </a:r>
            <a:r>
              <a:rPr lang="ko-KR" altLang="en-US" dirty="0">
                <a:solidFill>
                  <a:prstClr val="black"/>
                </a:solidFill>
              </a:rPr>
              <a:t>만원</a:t>
            </a:r>
            <a:endParaRPr lang="en-US" altLang="ko-KR" dirty="0">
              <a:solidFill>
                <a:prstClr val="black"/>
              </a:solidFill>
            </a:endParaRPr>
          </a:p>
          <a:p>
            <a:pPr marL="342900" lvl="0" indent="-342900">
              <a:spcBef>
                <a:spcPct val="20000"/>
              </a:spcBef>
            </a:pPr>
            <a:endParaRPr lang="en-US" altLang="ko-KR" dirty="0">
              <a:solidFill>
                <a:prstClr val="black"/>
              </a:solidFill>
            </a:endParaRPr>
          </a:p>
          <a:p>
            <a:pPr marL="342900" lvl="0" indent="-342900">
              <a:spcBef>
                <a:spcPct val="20000"/>
              </a:spcBef>
            </a:pPr>
            <a:r>
              <a:rPr lang="ko-KR" altLang="en-US" dirty="0" err="1">
                <a:solidFill>
                  <a:prstClr val="black"/>
                </a:solidFill>
              </a:rPr>
              <a:t>한국사회적기업진흥원</a:t>
            </a:r>
            <a:r>
              <a:rPr lang="ko-KR" altLang="en-US" dirty="0">
                <a:solidFill>
                  <a:prstClr val="black"/>
                </a:solidFill>
              </a:rPr>
              <a:t> 정책자금 </a:t>
            </a:r>
            <a:r>
              <a:rPr lang="en-US" altLang="ko-KR" dirty="0">
                <a:solidFill>
                  <a:prstClr val="black"/>
                </a:solidFill>
              </a:rPr>
              <a:t>3000</a:t>
            </a:r>
            <a:r>
              <a:rPr lang="ko-KR" altLang="en-US" dirty="0">
                <a:solidFill>
                  <a:prstClr val="black"/>
                </a:solidFill>
              </a:rPr>
              <a:t>만원 차입 </a:t>
            </a:r>
            <a:r>
              <a:rPr lang="en-US" altLang="ko-KR" dirty="0">
                <a:solidFill>
                  <a:prstClr val="black"/>
                </a:solidFill>
              </a:rPr>
              <a:t>(</a:t>
            </a:r>
            <a:r>
              <a:rPr lang="ko-KR" altLang="en-US" dirty="0">
                <a:solidFill>
                  <a:prstClr val="black"/>
                </a:solidFill>
              </a:rPr>
              <a:t>연리 </a:t>
            </a:r>
            <a:r>
              <a:rPr lang="en-US" altLang="ko-KR" dirty="0">
                <a:solidFill>
                  <a:prstClr val="black"/>
                </a:solidFill>
              </a:rPr>
              <a:t>4%)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44946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13267074"/>
              </p:ext>
            </p:extLst>
          </p:nvPr>
        </p:nvGraphicFramePr>
        <p:xfrm>
          <a:off x="722100" y="1728242"/>
          <a:ext cx="7879416" cy="5077728"/>
        </p:xfrm>
        <a:graphic>
          <a:graphicData uri="http://schemas.openxmlformats.org/drawingml/2006/table">
            <a:tbl>
              <a:tblPr/>
              <a:tblGrid>
                <a:gridCol w="891621"/>
                <a:gridCol w="1397559"/>
                <a:gridCol w="1397559"/>
                <a:gridCol w="1397559"/>
                <a:gridCol w="1397559"/>
                <a:gridCol w="1397559"/>
              </a:tblGrid>
              <a:tr h="274085">
                <a:tc grid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구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   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분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1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차년도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3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차년도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5</a:t>
                      </a: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차년도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비고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85">
                <a:tc grid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 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Ⅰ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매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     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출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     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액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-</a:t>
                      </a:r>
                      <a:endParaRPr 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360,000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2,400,000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200" kern="0" spc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85">
                <a:tc grid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 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Ⅱ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매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  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출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  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원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  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113,000</a:t>
                      </a:r>
                      <a:endParaRPr 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33,000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33,000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85">
                <a:tc grid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 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Ⅲ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매 출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  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총 이 익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437FC1"/>
                          </a:solidFill>
                          <a:latin typeface="맑은 고딕"/>
                        </a:rPr>
                        <a:t>-113,000</a:t>
                      </a:r>
                      <a:endParaRPr 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437FC1"/>
                          </a:solidFill>
                          <a:latin typeface="맑은 고딕"/>
                        </a:rPr>
                        <a:t>330,000</a:t>
                      </a:r>
                      <a:endParaRPr 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437FC1"/>
                          </a:solidFill>
                          <a:latin typeface="맑은 고딕"/>
                        </a:rPr>
                        <a:t>2,376,000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85">
                <a:tc rowSpan="9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 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Ⅳ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판매비와 관리비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인건비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78,000</a:t>
                      </a:r>
                      <a:endParaRPr 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81,900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85,995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5%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a typeface="맑은 고딕"/>
                        </a:rPr>
                        <a:t>임금 인상가정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복리후생비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200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300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임대료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3,600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3,600</a:t>
                      </a:r>
                      <a:endParaRPr 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3,600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통신비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1,000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1,000</a:t>
                      </a:r>
                      <a:endParaRPr 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1,000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광고비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6,000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7,000</a:t>
                      </a:r>
                      <a:endParaRPr 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8,000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이자비용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1,200</a:t>
                      </a:r>
                      <a:endParaRPr 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1,200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1,200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a typeface="맑은 고딕"/>
                        </a:rPr>
                        <a:t>차입이자율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4%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서버비용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3,600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3,800</a:t>
                      </a:r>
                      <a:endParaRPr 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4,000</a:t>
                      </a:r>
                      <a:endParaRPr 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a typeface="맑은 고딕"/>
                        </a:rPr>
                        <a:t>물가상승 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2%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a typeface="맑은 고딕"/>
                        </a:rPr>
                        <a:t>가정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기타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1,000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2,000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3,000</a:t>
                      </a:r>
                      <a:endParaRPr 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8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소계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94,500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100,700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107,095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85">
                <a:tc grid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 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Ⅴ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영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  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업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  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이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  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익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-207,500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229,300</a:t>
                      </a:r>
                      <a:endParaRPr lang="en-US" sz="12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2,259,905</a:t>
                      </a:r>
                      <a:endParaRPr 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85">
                <a:tc grid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 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Ⅵ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영 업 외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  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수 익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10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15</a:t>
                      </a:r>
                      <a:endParaRPr 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85">
                <a:tc grid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 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Ⅶ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영 업 외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  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비 용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endParaRPr 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100</a:t>
                      </a:r>
                      <a:endParaRPr 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017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1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-54427" y="-124504"/>
            <a:ext cx="9432471" cy="1540166"/>
            <a:chOff x="-127000" y="-242091"/>
            <a:chExt cx="22009100" cy="2994767"/>
          </a:xfrm>
        </p:grpSpPr>
        <p:pic>
          <p:nvPicPr>
            <p:cNvPr id="15" name="Picture 1"/>
            <p:cNvPicPr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2816" y="1554932"/>
              <a:ext cx="12954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792157">
              <a:off x="19009555" y="-242091"/>
              <a:ext cx="2556682" cy="1866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9904" y="1050876"/>
              <a:ext cx="2847328" cy="170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30"/>
            <p:cNvSpPr>
              <a:spLocks/>
            </p:cNvSpPr>
            <p:nvPr/>
          </p:nvSpPr>
          <p:spPr bwMode="auto">
            <a:xfrm>
              <a:off x="-127000" y="850900"/>
              <a:ext cx="22009100" cy="965200"/>
            </a:xfrm>
            <a:prstGeom prst="rect">
              <a:avLst/>
            </a:prstGeom>
            <a:solidFill>
              <a:srgbClr val="214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pic>
          <p:nvPicPr>
            <p:cNvPr id="19" name="Picture 225"/>
            <p:cNvPicPr>
              <a:picLocks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800100"/>
              <a:ext cx="21359813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TextBox 19"/>
            <p:cNvSpPr txBox="1"/>
            <p:nvPr/>
          </p:nvSpPr>
          <p:spPr>
            <a:xfrm>
              <a:off x="16144736" y="998641"/>
              <a:ext cx="3572774" cy="628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rPr>
                <a:t>기부유통플랫폼</a:t>
              </a:r>
              <a:endPara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19282144" y="803131"/>
              <a:ext cx="2084119" cy="957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glow rad="228600">
                      <a:srgbClr val="333399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rPr>
                <a:t>I am</a:t>
              </a:r>
              <a:endPara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-656369" y="914401"/>
            <a:ext cx="2689785" cy="692331"/>
            <a:chOff x="-566057" y="914401"/>
            <a:chExt cx="1823357" cy="692331"/>
          </a:xfrm>
        </p:grpSpPr>
        <p:pic>
          <p:nvPicPr>
            <p:cNvPr id="23" name="Picture 158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6057" y="914401"/>
              <a:ext cx="1823357" cy="692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Rectangle 159"/>
            <p:cNvSpPr>
              <a:spLocks/>
            </p:cNvSpPr>
            <p:nvPr/>
          </p:nvSpPr>
          <p:spPr bwMode="auto">
            <a:xfrm>
              <a:off x="-27215" y="1136470"/>
              <a:ext cx="1121229" cy="378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sym typeface="YDIYGO140-KSCpc-EUC-H" charset="0"/>
                </a:rPr>
                <a:t>추정재무상태표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sym typeface="YDIYGO140-KSCpc-EUC-H" charset="0"/>
              </a:endParaRPr>
            </a:p>
          </p:txBody>
        </p:sp>
      </p:grpSp>
      <p:sp>
        <p:nvSpPr>
          <p:cNvPr id="25" name="Rectangle 132"/>
          <p:cNvSpPr>
            <a:spLocks/>
          </p:cNvSpPr>
          <p:nvPr/>
        </p:nvSpPr>
        <p:spPr bwMode="auto">
          <a:xfrm>
            <a:off x="5122634" y="96883"/>
            <a:ext cx="1906635" cy="37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YDIYGO140-KSCpc-EUC-H" charset="0"/>
              </a:rPr>
              <a:t>8.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YDIYGO140-KSCpc-EUC-H" charset="0"/>
              </a:rPr>
              <a:t>재무계획</a:t>
            </a:r>
          </a:p>
        </p:txBody>
      </p:sp>
      <p:sp>
        <p:nvSpPr>
          <p:cNvPr id="26" name="직사각형 25"/>
          <p:cNvSpPr/>
          <p:nvPr/>
        </p:nvSpPr>
        <p:spPr bwMode="auto">
          <a:xfrm>
            <a:off x="5403327" y="439288"/>
            <a:ext cx="783091" cy="491564"/>
          </a:xfrm>
          <a:prstGeom prst="rect">
            <a:avLst/>
          </a:prstGeom>
          <a:solidFill>
            <a:srgbClr val="FFFFFF">
              <a:alpha val="24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2195" tIns="21097" rIns="42195" bIns="21097" numCol="1" spcCol="0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2194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94695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795376"/>
              </p:ext>
            </p:extLst>
          </p:nvPr>
        </p:nvGraphicFramePr>
        <p:xfrm>
          <a:off x="552238" y="1772816"/>
          <a:ext cx="7879416" cy="952074"/>
        </p:xfrm>
        <a:graphic>
          <a:graphicData uri="http://schemas.openxmlformats.org/drawingml/2006/table">
            <a:tbl>
              <a:tblPr/>
              <a:tblGrid>
                <a:gridCol w="891621"/>
                <a:gridCol w="1397559"/>
                <a:gridCol w="1397559"/>
                <a:gridCol w="1397559"/>
                <a:gridCol w="1397559"/>
                <a:gridCol w="1397559"/>
              </a:tblGrid>
              <a:tr h="274085">
                <a:tc grid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  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Ⅷ</a:t>
                      </a:r>
                      <a:r>
                        <a:rPr lang="en-US" altLang="ko-KR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경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  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상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   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이</a:t>
                      </a: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   </a:t>
                      </a:r>
                      <a:r>
                        <a:rPr lang="ko-KR" altLang="en-US" sz="1200" b="1" kern="0" spc="0" dirty="0" err="1">
                          <a:solidFill>
                            <a:srgbClr val="000000"/>
                          </a:solidFill>
                          <a:ea typeface="맑은 고딕"/>
                        </a:rPr>
                        <a:t>익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-207,600</a:t>
                      </a:r>
                      <a:endParaRPr 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229,190</a:t>
                      </a:r>
                      <a:endParaRPr 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2,259,820</a:t>
                      </a:r>
                      <a:endParaRPr 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85">
                <a:tc grid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 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Ⅸ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법 인 세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  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비 용 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6,421</a:t>
                      </a:r>
                      <a:endParaRPr 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497,160</a:t>
                      </a:r>
                      <a:endParaRPr 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a typeface="맑은 고딕"/>
                        </a:rPr>
                        <a:t>세율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22%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74085">
                <a:tc gridSpan="2"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13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  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Ⅹ</a:t>
                      </a:r>
                      <a:r>
                        <a:rPr lang="en-US" altLang="ko-KR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.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당 기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latin typeface="맑은 고딕"/>
                        </a:rPr>
                        <a:t>   </a:t>
                      </a: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a typeface="맑은 고딕"/>
                        </a:rPr>
                        <a:t>순 이 익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latin typeface="맑은 고딕"/>
                        </a:rPr>
                        <a:t>-207,600</a:t>
                      </a:r>
                      <a:endParaRPr lang="en-US" sz="1100" kern="0" spc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ctr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222,769</a:t>
                      </a:r>
                      <a:endParaRPr lang="en-US" sz="12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latin typeface="맑은 고딕"/>
                        </a:rPr>
                        <a:t>1,762,660</a:t>
                      </a:r>
                      <a:endParaRPr 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100" kern="0" spc="0" dirty="0">
                        <a:solidFill>
                          <a:srgbClr val="000000"/>
                        </a:solidFill>
                      </a:endParaRPr>
                    </a:p>
                  </a:txBody>
                  <a:tcPr marL="44761" marR="44761" marT="12375" marB="12375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-54427" y="-124504"/>
            <a:ext cx="9432471" cy="1540166"/>
            <a:chOff x="-127000" y="-242091"/>
            <a:chExt cx="22009100" cy="2994767"/>
          </a:xfrm>
        </p:grpSpPr>
        <p:pic>
          <p:nvPicPr>
            <p:cNvPr id="14" name="Picture 1"/>
            <p:cNvPicPr>
              <a:picLocks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12816" y="1554932"/>
              <a:ext cx="1295400" cy="584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792157">
              <a:off x="19009555" y="-242091"/>
              <a:ext cx="2556682" cy="1866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09904" y="1050876"/>
              <a:ext cx="2847328" cy="1701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9999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9999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Rectangle 130"/>
            <p:cNvSpPr>
              <a:spLocks/>
            </p:cNvSpPr>
            <p:nvPr/>
          </p:nvSpPr>
          <p:spPr bwMode="auto">
            <a:xfrm>
              <a:off x="-127000" y="850900"/>
              <a:ext cx="22009100" cy="965200"/>
            </a:xfrm>
            <a:prstGeom prst="rect">
              <a:avLst/>
            </a:prstGeom>
            <a:solidFill>
              <a:srgbClr val="2143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031F3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pic>
          <p:nvPicPr>
            <p:cNvPr id="18" name="Picture 225"/>
            <p:cNvPicPr>
              <a:picLocks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875" y="800100"/>
              <a:ext cx="21359813" cy="736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>
                      <a:alpha val="70195"/>
                    </a:srgbClr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>
                      <a:alpha val="70195"/>
                    </a:schemeClr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18"/>
            <p:cNvSpPr txBox="1"/>
            <p:nvPr/>
          </p:nvSpPr>
          <p:spPr>
            <a:xfrm>
              <a:off x="16144736" y="998641"/>
              <a:ext cx="3572774" cy="6283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5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>
                      <a:lumMod val="85000"/>
                    </a:srgbClr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rPr>
                <a:t>기부유통플랫폼</a:t>
              </a:r>
              <a:endPara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9282144" y="803131"/>
              <a:ext cx="2084119" cy="9575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6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>
                    <a:glow rad="228600">
                      <a:srgbClr val="333399">
                        <a:satMod val="175000"/>
                        <a:alpha val="40000"/>
                      </a:srgbClr>
                    </a:glow>
                  </a:effectLst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rPr>
                <a:t>I am</a:t>
              </a:r>
              <a:endParaRPr kumimoji="0" lang="ko-KR" altLang="en-US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endParaRPr>
            </a:p>
          </p:txBody>
        </p:sp>
      </p:grpSp>
      <p:sp>
        <p:nvSpPr>
          <p:cNvPr id="21" name="Rectangle 132"/>
          <p:cNvSpPr>
            <a:spLocks/>
          </p:cNvSpPr>
          <p:nvPr/>
        </p:nvSpPr>
        <p:spPr bwMode="auto">
          <a:xfrm>
            <a:off x="5122634" y="96883"/>
            <a:ext cx="1906635" cy="37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YDIYGO140-KSCpc-EUC-H" charset="0"/>
              </a:rPr>
              <a:t>8.</a:t>
            </a:r>
            <a:r>
              <a:rPr kumimoji="0" lang="ko-KR" altLang="en-US" sz="2200" b="1" i="0" u="none" strike="noStrike" kern="0" cap="none" spc="0" normalizeH="0" baseline="0" noProof="0" dirty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YDIYGO140-KSCpc-EUC-H" charset="0"/>
              </a:rPr>
              <a:t>재무계획</a:t>
            </a:r>
          </a:p>
        </p:txBody>
      </p:sp>
      <p:sp>
        <p:nvSpPr>
          <p:cNvPr id="22" name="직사각형 21"/>
          <p:cNvSpPr/>
          <p:nvPr/>
        </p:nvSpPr>
        <p:spPr bwMode="auto">
          <a:xfrm>
            <a:off x="5403327" y="439288"/>
            <a:ext cx="783091" cy="491564"/>
          </a:xfrm>
          <a:prstGeom prst="rect">
            <a:avLst/>
          </a:prstGeom>
          <a:solidFill>
            <a:srgbClr val="FFFFFF">
              <a:alpha val="24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42195" tIns="21097" rIns="42195" bIns="21097" numCol="1" spcCol="0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421948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sym typeface="Gill Sans" charset="0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-656369" y="914401"/>
            <a:ext cx="2689785" cy="692331"/>
            <a:chOff x="-566057" y="914401"/>
            <a:chExt cx="1823357" cy="692331"/>
          </a:xfrm>
        </p:grpSpPr>
        <p:pic>
          <p:nvPicPr>
            <p:cNvPr id="24" name="Picture 158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66057" y="914401"/>
              <a:ext cx="1823357" cy="692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Rectangle 159"/>
            <p:cNvSpPr>
              <a:spLocks/>
            </p:cNvSpPr>
            <p:nvPr/>
          </p:nvSpPr>
          <p:spPr bwMode="auto">
            <a:xfrm>
              <a:off x="-27215" y="1136470"/>
              <a:ext cx="1121229" cy="3788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algn="ctr" fontAlgn="base" latinLnBrk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b="1" dirty="0" err="1" smtClean="0">
                  <a:latin typeface="맑은 고딕" panose="020B0503020000020004" pitchFamily="50" charset="-127"/>
                  <a:ea typeface="맑은 고딕" panose="020B0503020000020004" pitchFamily="50" charset="-127"/>
                  <a:sym typeface="YDIYGO140-KSCpc-EUC-H" charset="0"/>
                </a:rPr>
                <a:t>추정재무상태표</a:t>
              </a:r>
              <a:endParaRPr lang="ko-KR" altLang="en-US" b="1" dirty="0">
                <a:latin typeface="맑은 고딕" panose="020B0503020000020004" pitchFamily="50" charset="-127"/>
                <a:ea typeface="맑은 고딕" panose="020B0503020000020004" pitchFamily="50" charset="-127"/>
                <a:sym typeface="YDIYGO140-KSCpc-EUC-H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717122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5866159" y="2513138"/>
            <a:ext cx="3823649" cy="3110871"/>
            <a:chOff x="5866159" y="2513138"/>
            <a:chExt cx="3823649" cy="3110871"/>
          </a:xfrm>
        </p:grpSpPr>
        <p:pic>
          <p:nvPicPr>
            <p:cNvPr id="11274" name="Picture 10" descr="http://trendw.kr/cms/wp-content/uploads/2014/04/20140424160629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068" r="54665" b="30265"/>
            <a:stretch/>
          </p:blipFill>
          <p:spPr bwMode="auto">
            <a:xfrm>
              <a:off x="5882977" y="2513138"/>
              <a:ext cx="3605640" cy="1409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http://trendw.kr/cms/wp-content/uploads/2014/04/20140424160629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068" r="54665" b="30265"/>
            <a:stretch/>
          </p:blipFill>
          <p:spPr bwMode="auto">
            <a:xfrm>
              <a:off x="5866159" y="4214309"/>
              <a:ext cx="3605640" cy="1409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 descr="http://trendw.kr/cms/wp-content/uploads/2014/04/20140424160629.jpg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068" r="54665" b="30265"/>
            <a:stretch/>
          </p:blipFill>
          <p:spPr bwMode="auto">
            <a:xfrm>
              <a:off x="6084168" y="3509459"/>
              <a:ext cx="3605640" cy="14097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270" name="Picture 6" descr="http://trendw.kr/cms/wp-content/uploads/2014/04/20140424160629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11"/>
          <a:stretch/>
        </p:blipFill>
        <p:spPr bwMode="auto">
          <a:xfrm>
            <a:off x="-1039493" y="2505645"/>
            <a:ext cx="7953375" cy="311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690" y="1942942"/>
            <a:ext cx="555171" cy="3004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792157">
            <a:off x="3611622" y="981977"/>
            <a:ext cx="1095721" cy="9597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>
                    <a:alpha val="7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342" y="1637926"/>
            <a:ext cx="1220283" cy="875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9999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>
                    <a:alpha val="79999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763688" y="1133872"/>
            <a:ext cx="8229600" cy="1143000"/>
          </a:xfrm>
        </p:spPr>
        <p:txBody>
          <a:bodyPr>
            <a:normAutofit/>
          </a:bodyPr>
          <a:lstStyle/>
          <a:p>
            <a:r>
              <a:rPr lang="ko-KR" altLang="en-US" sz="3200" b="1" dirty="0" err="1" smtClean="0"/>
              <a:t>아이엠은</a:t>
            </a:r>
            <a:endParaRPr lang="ko-KR" altLang="en-US" sz="3200" b="1" dirty="0"/>
          </a:p>
        </p:txBody>
      </p:sp>
      <p:sp>
        <p:nvSpPr>
          <p:cNvPr id="12" name="Rectangle 130"/>
          <p:cNvSpPr>
            <a:spLocks/>
          </p:cNvSpPr>
          <p:nvPr/>
        </p:nvSpPr>
        <p:spPr bwMode="auto">
          <a:xfrm>
            <a:off x="-468560" y="437604"/>
            <a:ext cx="2520280" cy="496388"/>
          </a:xfrm>
          <a:prstGeom prst="rect">
            <a:avLst/>
          </a:prstGeom>
          <a:solidFill>
            <a:srgbClr val="21437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31F3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pic>
        <p:nvPicPr>
          <p:cNvPr id="13" name="Picture 225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802" y="411478"/>
            <a:ext cx="9154205" cy="378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70195"/>
                  </a:srgbClr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>
                    <a:alpha val="70195"/>
                  </a:schemeClr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30"/>
          <p:cNvSpPr>
            <a:spLocks/>
          </p:cNvSpPr>
          <p:nvPr/>
        </p:nvSpPr>
        <p:spPr bwMode="auto">
          <a:xfrm rot="5400000">
            <a:off x="1119029" y="978086"/>
            <a:ext cx="1577347" cy="496389"/>
          </a:xfrm>
          <a:prstGeom prst="rect">
            <a:avLst/>
          </a:prstGeom>
          <a:solidFill>
            <a:srgbClr val="21437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31F3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sp>
        <p:nvSpPr>
          <p:cNvPr id="19" name="Rectangle 130"/>
          <p:cNvSpPr>
            <a:spLocks/>
          </p:cNvSpPr>
          <p:nvPr/>
        </p:nvSpPr>
        <p:spPr bwMode="auto">
          <a:xfrm rot="10800000">
            <a:off x="1659508" y="1518562"/>
            <a:ext cx="3351434" cy="496389"/>
          </a:xfrm>
          <a:prstGeom prst="rect">
            <a:avLst/>
          </a:prstGeom>
          <a:solidFill>
            <a:srgbClr val="21437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31F3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267744" y="1619777"/>
            <a:ext cx="153118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5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>
                    <a:lumMod val="85000"/>
                  </a:srgbClr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rPr>
              <a:t>기부유통플랫폼</a:t>
            </a:r>
            <a:endParaRPr kumimoji="0" lang="ko-KR" altLang="en-US" sz="2200" b="1" i="0" u="none" strike="noStrike" kern="0" cap="none" spc="0" normalizeH="0" baseline="0" noProof="0" dirty="0" smtClean="0">
              <a:ln>
                <a:noFill/>
              </a:ln>
              <a:solidFill>
                <a:srgbClr val="FFFFFF">
                  <a:lumMod val="85000"/>
                </a:srgbClr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58335" y="2505645"/>
            <a:ext cx="415016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3200" b="1" dirty="0"/>
              <a:t>많은 시민들이 </a:t>
            </a:r>
            <a:endParaRPr lang="en-US" altLang="ko-KR" sz="3200" b="1" dirty="0" smtClean="0"/>
          </a:p>
          <a:p>
            <a:pPr fontAlgn="base"/>
            <a:endParaRPr lang="en-US" altLang="ko-KR" sz="3200" b="1" dirty="0"/>
          </a:p>
          <a:p>
            <a:pPr fontAlgn="base"/>
            <a:r>
              <a:rPr lang="ko-KR" altLang="en-US" sz="3200" b="1" dirty="0" smtClean="0"/>
              <a:t>생활 </a:t>
            </a:r>
            <a:r>
              <a:rPr lang="ko-KR" altLang="en-US" sz="3200" b="1" dirty="0"/>
              <a:t>속의 </a:t>
            </a:r>
            <a:r>
              <a:rPr lang="ko-KR" altLang="en-US" sz="3200" b="1" dirty="0" smtClean="0"/>
              <a:t>혁명가가 </a:t>
            </a:r>
            <a:endParaRPr lang="en-US" altLang="ko-KR" sz="3200" b="1" dirty="0" smtClean="0"/>
          </a:p>
          <a:p>
            <a:pPr fontAlgn="base"/>
            <a:endParaRPr lang="en-US" altLang="ko-KR" sz="3200" b="1" dirty="0"/>
          </a:p>
          <a:p>
            <a:pPr fontAlgn="base"/>
            <a:r>
              <a:rPr lang="ko-KR" altLang="en-US" sz="3200" b="1" dirty="0" smtClean="0"/>
              <a:t>되길 꿈꿉니다</a:t>
            </a:r>
            <a:r>
              <a:rPr lang="en-US" altLang="ko-KR" sz="3200" b="1" dirty="0" smtClean="0"/>
              <a:t>.</a:t>
            </a:r>
            <a:endParaRPr lang="ko-KR" altLang="en-US" sz="3200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3712887" y="1535137"/>
            <a:ext cx="89319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6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rPr>
              <a:t>I am</a:t>
            </a:r>
            <a:endParaRPr kumimoji="0" lang="ko-KR" altLang="en-US" sz="26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glow rad="228600">
                  <a:srgbClr val="333399">
                    <a:satMod val="175000"/>
                    <a:alpha val="40000"/>
                  </a:srgbClr>
                </a:glow>
              </a:effectLst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8798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30"/>
          <p:cNvSpPr>
            <a:spLocks/>
          </p:cNvSpPr>
          <p:nvPr/>
        </p:nvSpPr>
        <p:spPr bwMode="auto">
          <a:xfrm rot="10800000">
            <a:off x="-201216" y="2885129"/>
            <a:ext cx="9396536" cy="879383"/>
          </a:xfrm>
          <a:prstGeom prst="rect">
            <a:avLst/>
          </a:prstGeom>
          <a:solidFill>
            <a:srgbClr val="21437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31F3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20303" y="2957458"/>
            <a:ext cx="549862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fontAlgn="base" latinLnBrk="0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en-US" altLang="ko-KR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rPr>
              <a:t>&lt;H1&gt;</a:t>
            </a:r>
            <a:r>
              <a:rPr kumimoji="0" lang="ko-KR" alt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uLnTx/>
                <a:uFillTx/>
                <a:latin typeface="맑은 고딕" pitchFamily="50" charset="-127"/>
                <a:ea typeface="맑은 고딕" pitchFamily="50" charset="-127"/>
                <a:sym typeface="Gill Sans" charset="0"/>
              </a:rPr>
              <a:t>어필 타임</a:t>
            </a:r>
            <a:r>
              <a:rPr lang="en-US" altLang="ko-KR" sz="4000" b="1" kern="0" dirty="0" smtClean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sym typeface="Gill Sans" charset="0"/>
              </a:rPr>
              <a:t>&lt;/H1</a:t>
            </a:r>
            <a:r>
              <a:rPr lang="en-US" altLang="ko-KR" sz="4000" b="1" kern="0" dirty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sym typeface="Gill Sans" charset="0"/>
              </a:rPr>
              <a:t>&gt;</a:t>
            </a:r>
            <a:endParaRPr kumimoji="0" lang="ko-KR" altLang="en-US" sz="4000" b="1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>
                <a:glow rad="228600">
                  <a:srgbClr val="333399">
                    <a:satMod val="175000"/>
                    <a:alpha val="40000"/>
                  </a:srgbClr>
                </a:glow>
              </a:effectLst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10521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9" t="46489" r="24924" b="17465"/>
          <a:stretch/>
        </p:blipFill>
        <p:spPr bwMode="auto">
          <a:xfrm>
            <a:off x="-112214" y="2574085"/>
            <a:ext cx="9023069" cy="3469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130"/>
          <p:cNvSpPr>
            <a:spLocks/>
          </p:cNvSpPr>
          <p:nvPr/>
        </p:nvSpPr>
        <p:spPr bwMode="auto">
          <a:xfrm rot="10800000">
            <a:off x="-563368" y="188641"/>
            <a:ext cx="10194173" cy="879383"/>
          </a:xfrm>
          <a:prstGeom prst="rect">
            <a:avLst/>
          </a:prstGeom>
          <a:solidFill>
            <a:srgbClr val="21437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31F3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59948" y="195464"/>
            <a:ext cx="8388516" cy="780687"/>
          </a:xfrm>
        </p:spPr>
        <p:txBody>
          <a:bodyPr>
            <a:normAutofit/>
          </a:bodyPr>
          <a:lstStyle/>
          <a:p>
            <a:r>
              <a:rPr lang="ko-KR" altLang="en-US" sz="4000" b="1" kern="0" dirty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전문가에게</a:t>
            </a:r>
            <a:r>
              <a:rPr lang="ko-KR" altLang="en-US" dirty="0" smtClean="0"/>
              <a:t> </a:t>
            </a:r>
            <a:r>
              <a:rPr lang="ko-KR" altLang="en-US" sz="4000" b="1" kern="0" dirty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자문을 구하고</a:t>
            </a:r>
            <a:r>
              <a:rPr lang="en-US" altLang="ko-KR" sz="4000" b="1" kern="0" dirty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 </a:t>
            </a:r>
            <a:r>
              <a:rPr lang="ko-KR" altLang="en-US" sz="4000" b="1" kern="0" dirty="0" smtClean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있습니다</a:t>
            </a:r>
            <a:r>
              <a:rPr lang="en-US" altLang="ko-KR" sz="4000" b="1" kern="0" dirty="0" smtClean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!</a:t>
            </a:r>
            <a:endParaRPr lang="ko-KR" altLang="en-US" sz="4000" b="1" kern="0" dirty="0">
              <a:solidFill>
                <a:srgbClr val="FFFFFF"/>
              </a:solidFill>
              <a:effectLst>
                <a:glow rad="228600">
                  <a:srgbClr val="333399">
                    <a:satMod val="175000"/>
                    <a:alpha val="40000"/>
                  </a:srgbClr>
                </a:glow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683568" y="1079733"/>
            <a:ext cx="792088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 err="1"/>
              <a:t>기부톡</a:t>
            </a:r>
            <a:r>
              <a:rPr lang="ko-KR" altLang="en-US" b="1" dirty="0"/>
              <a:t> </a:t>
            </a:r>
            <a:r>
              <a:rPr lang="ko-KR" altLang="en-US" b="1" dirty="0" smtClean="0"/>
              <a:t>대표님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비카인드</a:t>
            </a:r>
            <a:r>
              <a:rPr lang="ko-KR" altLang="en-US" b="1" dirty="0" smtClean="0"/>
              <a:t> 이사님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빅워크</a:t>
            </a:r>
            <a:r>
              <a:rPr lang="ko-KR" altLang="en-US" b="1" dirty="0" smtClean="0"/>
              <a:t> 대표님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다원기술 대표님</a:t>
            </a:r>
            <a:r>
              <a:rPr lang="en-US" altLang="ko-KR" b="1" dirty="0" smtClean="0"/>
              <a:t>, SK</a:t>
            </a:r>
            <a:r>
              <a:rPr lang="ko-KR" altLang="en-US" b="1" dirty="0" err="1"/>
              <a:t>플래닛</a:t>
            </a:r>
            <a:r>
              <a:rPr lang="ko-KR" altLang="en-US" b="1" dirty="0"/>
              <a:t> </a:t>
            </a:r>
            <a:r>
              <a:rPr lang="en-US" altLang="ko-KR" b="1" dirty="0"/>
              <a:t>OCB</a:t>
            </a:r>
            <a:r>
              <a:rPr lang="ko-KR" altLang="en-US" b="1" dirty="0"/>
              <a:t>기획부서 </a:t>
            </a:r>
            <a:r>
              <a:rPr lang="ko-KR" altLang="en-US" b="1" dirty="0" smtClean="0"/>
              <a:t>상무님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기부문화연구소 실장님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유유자적살롱</a:t>
            </a:r>
            <a:r>
              <a:rPr lang="en-US" altLang="ko-KR" b="1" dirty="0" smtClean="0"/>
              <a:t>, </a:t>
            </a:r>
            <a:r>
              <a:rPr lang="ko-KR" altLang="en-US" b="1" dirty="0" err="1" smtClean="0"/>
              <a:t>사회적경제지원센터</a:t>
            </a:r>
            <a:r>
              <a:rPr lang="en-US" altLang="ko-KR" b="1" dirty="0" smtClean="0"/>
              <a:t>, NGO</a:t>
            </a:r>
            <a:r>
              <a:rPr lang="ko-KR" altLang="en-US" b="1" dirty="0" smtClean="0"/>
              <a:t>학 송용한 교수님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디지털미디어학과 최선규 교수님</a:t>
            </a:r>
            <a:endParaRPr lang="en-US" altLang="ko-KR" b="1" dirty="0" smtClean="0"/>
          </a:p>
        </p:txBody>
      </p:sp>
      <p:pic>
        <p:nvPicPr>
          <p:cNvPr id="1028" name="Picture 4" descr="C:\Users\hp\Desktop\KakaoTalk_20140709_0209216295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180" y="2028494"/>
            <a:ext cx="2880320" cy="4536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4807089" y="2026989"/>
            <a:ext cx="2861255" cy="4506478"/>
            <a:chOff x="4807089" y="2026989"/>
            <a:chExt cx="2861255" cy="4506478"/>
          </a:xfrm>
        </p:grpSpPr>
        <p:pic>
          <p:nvPicPr>
            <p:cNvPr id="1027" name="Picture 3" descr="C:\Users\hp\Desktop\KakaoTalk_20140709_020916295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7089" y="2026989"/>
              <a:ext cx="2861255" cy="45064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직사각형 6"/>
            <p:cNvSpPr/>
            <p:nvPr/>
          </p:nvSpPr>
          <p:spPr>
            <a:xfrm>
              <a:off x="5244782" y="2261106"/>
              <a:ext cx="792088" cy="13044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3435190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0"/>
          <p:cNvSpPr>
            <a:spLocks/>
          </p:cNvSpPr>
          <p:nvPr/>
        </p:nvSpPr>
        <p:spPr bwMode="auto">
          <a:xfrm rot="10800000">
            <a:off x="-563368" y="188641"/>
            <a:ext cx="10194173" cy="879383"/>
          </a:xfrm>
          <a:prstGeom prst="rect">
            <a:avLst/>
          </a:prstGeom>
          <a:solidFill>
            <a:srgbClr val="21437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31F3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9948" y="195464"/>
            <a:ext cx="8388516" cy="780687"/>
          </a:xfrm>
        </p:spPr>
        <p:txBody>
          <a:bodyPr>
            <a:normAutofit/>
          </a:bodyPr>
          <a:lstStyle/>
          <a:p>
            <a:r>
              <a:rPr lang="ko-KR" altLang="en-US" sz="4000" b="1" kern="0" dirty="0" smtClean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공부하고 </a:t>
            </a:r>
            <a:r>
              <a:rPr lang="ko-KR" altLang="en-US" sz="4000" b="1" kern="0" dirty="0" smtClean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있습니다</a:t>
            </a:r>
            <a:r>
              <a:rPr lang="en-US" altLang="ko-KR" sz="4000" b="1" kern="0" dirty="0" smtClean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!</a:t>
            </a:r>
            <a:endParaRPr lang="ko-KR" altLang="en-US" sz="4000" b="1" kern="0" dirty="0">
              <a:solidFill>
                <a:srgbClr val="FFFFFF"/>
              </a:solidFill>
              <a:effectLst>
                <a:glow rad="228600">
                  <a:srgbClr val="333399">
                    <a:satMod val="175000"/>
                    <a:alpha val="40000"/>
                  </a:srgbClr>
                </a:glow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pic>
        <p:nvPicPr>
          <p:cNvPr id="2050" name="Picture 2" descr="C:\Users\hp\Desktop\길고길었던싸움2014.6.18끝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4958" y="1268760"/>
            <a:ext cx="9775470" cy="5496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그룹 7"/>
          <p:cNvGrpSpPr/>
          <p:nvPr/>
        </p:nvGrpSpPr>
        <p:grpSpPr>
          <a:xfrm>
            <a:off x="-594958" y="4215329"/>
            <a:ext cx="3762661" cy="2443655"/>
            <a:chOff x="-108520" y="1268758"/>
            <a:chExt cx="3762661" cy="2443655"/>
          </a:xfrm>
        </p:grpSpPr>
        <p:pic>
          <p:nvPicPr>
            <p:cNvPr id="2051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441" t="22552" r="54640" b="44043"/>
            <a:stretch/>
          </p:blipFill>
          <p:spPr bwMode="auto">
            <a:xfrm>
              <a:off x="-108520" y="1268758"/>
              <a:ext cx="3762661" cy="244365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538134" y="1696451"/>
              <a:ext cx="279114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/>
                <a:t>아이디어 공부</a:t>
              </a:r>
              <a:endParaRPr lang="ko-KR" altLang="en-US" sz="3200" b="1" dirty="0"/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3463739" y="3940562"/>
            <a:ext cx="6385034" cy="3074276"/>
            <a:chOff x="899592" y="3595084"/>
            <a:chExt cx="6385034" cy="3074276"/>
          </a:xfrm>
        </p:grpSpPr>
        <p:pic>
          <p:nvPicPr>
            <p:cNvPr id="2052" name="Picture 4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51" t="36315" r="24676" b="21659"/>
            <a:stretch/>
          </p:blipFill>
          <p:spPr bwMode="auto">
            <a:xfrm>
              <a:off x="899592" y="3595084"/>
              <a:ext cx="6385034" cy="307427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2255081" y="4703234"/>
              <a:ext cx="397416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err="1" smtClean="0"/>
                <a:t>스타트업</a:t>
              </a:r>
              <a:r>
                <a:rPr lang="ko-KR" altLang="en-US" sz="3200" b="1" dirty="0" smtClean="0"/>
                <a:t> 및 </a:t>
              </a:r>
              <a:r>
                <a:rPr lang="en-US" altLang="ko-KR" sz="3200" b="1" dirty="0" smtClean="0"/>
                <a:t>ICT</a:t>
              </a:r>
              <a:r>
                <a:rPr lang="ko-KR" altLang="en-US" sz="3200" b="1" dirty="0" smtClean="0"/>
                <a:t>공부</a:t>
              </a:r>
              <a:endParaRPr lang="ko-KR" altLang="en-US" sz="3200" b="1" dirty="0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2081279" y="1399131"/>
            <a:ext cx="4221615" cy="2553971"/>
            <a:chOff x="4716016" y="1340768"/>
            <a:chExt cx="4221615" cy="2553971"/>
          </a:xfrm>
        </p:grpSpPr>
        <p:pic>
          <p:nvPicPr>
            <p:cNvPr id="2053" name="Picture 5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614" t="17725" r="3835" b="7435"/>
            <a:stretch/>
          </p:blipFill>
          <p:spPr bwMode="auto">
            <a:xfrm>
              <a:off x="4716016" y="1340768"/>
              <a:ext cx="4221615" cy="25539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474939" y="3276273"/>
              <a:ext cx="32015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b="1" dirty="0" smtClean="0">
                  <a:solidFill>
                    <a:schemeClr val="bg1"/>
                  </a:solidFill>
                </a:rPr>
                <a:t>프로그래밍 공부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94788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Picture 6" descr="http://si.wsj.net/public/resources/images/BN-CO021_0428SK_M_201404280046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72616" y="-165514"/>
            <a:ext cx="10690776" cy="71229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08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0"/>
          <p:cNvSpPr>
            <a:spLocks/>
          </p:cNvSpPr>
          <p:nvPr/>
        </p:nvSpPr>
        <p:spPr bwMode="auto">
          <a:xfrm rot="10800000">
            <a:off x="-563368" y="188641"/>
            <a:ext cx="10194173" cy="879383"/>
          </a:xfrm>
          <a:prstGeom prst="rect">
            <a:avLst/>
          </a:prstGeom>
          <a:solidFill>
            <a:srgbClr val="21437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31F3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359948" y="195464"/>
            <a:ext cx="8388516" cy="780687"/>
          </a:xfrm>
        </p:spPr>
        <p:txBody>
          <a:bodyPr>
            <a:normAutofit/>
          </a:bodyPr>
          <a:lstStyle/>
          <a:p>
            <a:r>
              <a:rPr lang="ko-KR" altLang="en-US" sz="4000" b="1" kern="0" dirty="0" smtClean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아이디어 더 </a:t>
            </a:r>
            <a:r>
              <a:rPr lang="ko-KR" altLang="en-US" sz="4000" b="1" kern="0" dirty="0" smtClean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있습니다</a:t>
            </a:r>
            <a:r>
              <a:rPr lang="en-US" altLang="ko-KR" sz="4000" b="1" kern="0" dirty="0" smtClean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!</a:t>
            </a:r>
            <a:endParaRPr lang="ko-KR" altLang="en-US" sz="4000" b="1" kern="0" dirty="0">
              <a:solidFill>
                <a:srgbClr val="FFFFFF"/>
              </a:solidFill>
              <a:effectLst>
                <a:glow rad="228600">
                  <a:srgbClr val="333399">
                    <a:satMod val="175000"/>
                    <a:alpha val="40000"/>
                  </a:srgbClr>
                </a:glow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65462" y="1405090"/>
            <a:ext cx="2880320" cy="1944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사업 초기 단계에서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후원자의 모든 </a:t>
            </a:r>
            <a:r>
              <a:rPr lang="en-US" altLang="ko-KR" dirty="0" err="1" smtClean="0"/>
              <a:t>sns</a:t>
            </a:r>
            <a:r>
              <a:rPr lang="ko-KR" altLang="en-US" dirty="0" smtClean="0"/>
              <a:t>계정에 연동하여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“</a:t>
            </a:r>
            <a:r>
              <a:rPr lang="ko-KR" altLang="en-US" dirty="0" err="1" smtClean="0"/>
              <a:t>ㅇㅇㅇ님이</a:t>
            </a:r>
            <a:r>
              <a:rPr lang="ko-KR" altLang="en-US" dirty="0" smtClean="0"/>
              <a:t> 어디에 후원하고 계십니다</a:t>
            </a:r>
            <a:r>
              <a:rPr lang="en-US" altLang="ko-KR" dirty="0" smtClean="0"/>
              <a:t>.”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2055567" y="2636912"/>
            <a:ext cx="2380430" cy="16067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 smtClean="0"/>
              <a:t>기부매칭의</a:t>
            </a:r>
            <a:r>
              <a:rPr lang="ko-KR" altLang="en-US" sz="1600" dirty="0" smtClean="0"/>
              <a:t> 일환으로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SNS</a:t>
            </a:r>
            <a:r>
              <a:rPr lang="ko-KR" altLang="en-US" sz="1600" dirty="0" smtClean="0"/>
              <a:t>계정에 노출되어있는 키워드를 기반으로 단체를 추천해주는 것</a:t>
            </a:r>
            <a:endParaRPr lang="en-US" altLang="ko-KR" sz="1600" dirty="0"/>
          </a:p>
        </p:txBody>
      </p:sp>
      <p:sp>
        <p:nvSpPr>
          <p:cNvPr id="8" name="직사각형 7"/>
          <p:cNvSpPr/>
          <p:nvPr/>
        </p:nvSpPr>
        <p:spPr>
          <a:xfrm>
            <a:off x="3245782" y="3789040"/>
            <a:ext cx="2380430" cy="13279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지역사회를 기반으로 한 주변의 시민단체 및 </a:t>
            </a:r>
            <a:r>
              <a:rPr lang="en-US" altLang="ko-KR" sz="1400" dirty="0"/>
              <a:t>NGO</a:t>
            </a:r>
            <a:r>
              <a:rPr lang="ko-KR" altLang="en-US" sz="1400" dirty="0"/>
              <a:t>를 추천해주는 것</a:t>
            </a:r>
            <a:endParaRPr lang="en-US" altLang="ko-KR" sz="1400" dirty="0"/>
          </a:p>
        </p:txBody>
      </p:sp>
      <p:sp>
        <p:nvSpPr>
          <p:cNvPr id="9" name="직사각형 8"/>
          <p:cNvSpPr/>
          <p:nvPr/>
        </p:nvSpPr>
        <p:spPr>
          <a:xfrm>
            <a:off x="4435997" y="4653136"/>
            <a:ext cx="2164027" cy="9976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단체 후원이 아닌 전문 모금자 후원을 통해 대리 후원 및 피드백을 받는 것</a:t>
            </a:r>
            <a:endParaRPr lang="en-US" altLang="ko-KR" sz="1200" dirty="0"/>
          </a:p>
        </p:txBody>
      </p:sp>
      <p:sp>
        <p:nvSpPr>
          <p:cNvPr id="10" name="직사각형 9"/>
          <p:cNvSpPr/>
          <p:nvPr/>
        </p:nvSpPr>
        <p:spPr>
          <a:xfrm>
            <a:off x="5715031" y="5373216"/>
            <a:ext cx="1788452" cy="8245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/>
              <a:t>하느님이 보우하사 우리나라만세 </a:t>
            </a:r>
            <a:r>
              <a:rPr lang="ko-KR" altLang="en-US" sz="1100" dirty="0" err="1"/>
              <a:t>무우궁화</a:t>
            </a:r>
            <a:r>
              <a:rPr lang="ko-KR" altLang="en-US" sz="1100" dirty="0"/>
              <a:t> 사암천리 </a:t>
            </a:r>
            <a:r>
              <a:rPr lang="ko-KR" altLang="en-US" sz="1100" dirty="0" err="1"/>
              <a:t>화려가앙산</a:t>
            </a:r>
            <a:r>
              <a:rPr lang="ko-KR" altLang="en-US" sz="1100" dirty="0"/>
              <a:t> </a:t>
            </a:r>
            <a:endParaRPr lang="en-US" altLang="ko-KR" sz="1100" dirty="0"/>
          </a:p>
        </p:txBody>
      </p:sp>
      <p:sp>
        <p:nvSpPr>
          <p:cNvPr id="11" name="직사각형 10"/>
          <p:cNvSpPr/>
          <p:nvPr/>
        </p:nvSpPr>
        <p:spPr>
          <a:xfrm>
            <a:off x="6690551" y="6021288"/>
            <a:ext cx="1625865" cy="6814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대한사람 대한으로 길이 보전하세 </a:t>
            </a:r>
            <a:r>
              <a:rPr lang="ko-KR" altLang="en-US" sz="1000" dirty="0" err="1"/>
              <a:t>남산위에</a:t>
            </a:r>
            <a:r>
              <a:rPr lang="ko-KR" altLang="en-US" sz="1000" dirty="0"/>
              <a:t> 저 소나무 철갑을 두른 듯 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195848430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0"/>
          <p:cNvSpPr>
            <a:spLocks/>
          </p:cNvSpPr>
          <p:nvPr/>
        </p:nvSpPr>
        <p:spPr bwMode="auto">
          <a:xfrm rot="10800000">
            <a:off x="-563368" y="188641"/>
            <a:ext cx="10194173" cy="879383"/>
          </a:xfrm>
          <a:prstGeom prst="rect">
            <a:avLst/>
          </a:prstGeom>
          <a:solidFill>
            <a:srgbClr val="21437C"/>
          </a:solidFill>
          <a:ln>
            <a:noFill/>
          </a:ln>
          <a:extLst>
            <a:ext uri="{91240B29-F687-4F45-9708-019B960494DF}">
              <a14:hiddenLine xmlns:a14="http://schemas.microsoft.com/office/drawing/2010/main" w="25400">
                <a:solidFill>
                  <a:srgbClr val="031F3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26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  <a:sym typeface="Gill Sans" charset="0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359948" y="195464"/>
            <a:ext cx="8388516" cy="780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kern="0" dirty="0" smtClean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많은 참여 바랍니다</a:t>
            </a:r>
            <a:r>
              <a:rPr lang="en-US" altLang="ko-KR" sz="4000" b="1" kern="0" dirty="0" smtClean="0">
                <a:solidFill>
                  <a:srgbClr val="FFFFFF"/>
                </a:solidFill>
                <a:effectLst>
                  <a:glow rad="228600">
                    <a:srgbClr val="333399">
                      <a:satMod val="175000"/>
                      <a:alpha val="40000"/>
                    </a:srgbClr>
                  </a:glow>
                </a:effectLst>
                <a:latin typeface="맑은 고딕" pitchFamily="50" charset="-127"/>
                <a:ea typeface="맑은 고딕" pitchFamily="50" charset="-127"/>
                <a:cs typeface="+mn-cs"/>
              </a:rPr>
              <a:t>!!</a:t>
            </a:r>
            <a:endParaRPr lang="ko-KR" altLang="en-US" sz="4000" b="1" kern="0" dirty="0">
              <a:solidFill>
                <a:srgbClr val="FFFFFF"/>
              </a:solidFill>
              <a:effectLst>
                <a:glow rad="228600">
                  <a:srgbClr val="333399">
                    <a:satMod val="175000"/>
                    <a:alpha val="40000"/>
                  </a:srgbClr>
                </a:glow>
              </a:effectLst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88738" y="3136613"/>
            <a:ext cx="41665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 smtClean="0"/>
              <a:t>선생님들 </a:t>
            </a:r>
            <a:r>
              <a:rPr lang="ko-KR" altLang="en-US" sz="3200" b="1" dirty="0" err="1" smtClean="0"/>
              <a:t>가산점</a:t>
            </a:r>
            <a:r>
              <a:rPr lang="ko-KR" altLang="en-US" sz="3200" b="1" dirty="0" smtClean="0"/>
              <a:t> 드림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7702427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24544" y="-387424"/>
            <a:ext cx="10297144" cy="756084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124" name="Picture 4" descr="http://photo.kmib.co.kr/data/1091/20140601114518_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4584" y="332656"/>
            <a:ext cx="10359601" cy="612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6362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44624"/>
            <a:ext cx="6400800" cy="1752600"/>
          </a:xfrm>
        </p:spPr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가을방학</a:t>
            </a:r>
            <a:r>
              <a:rPr lang="en-US" altLang="ko-KR" dirty="0" smtClean="0"/>
              <a:t>/</a:t>
            </a:r>
            <a:r>
              <a:rPr lang="ko-KR" altLang="en-US" dirty="0" smtClean="0"/>
              <a:t>유유자적 사운드</a:t>
            </a:r>
            <a:endParaRPr lang="en-US" altLang="ko-KR" dirty="0" smtClean="0"/>
          </a:p>
          <a:p>
            <a:r>
              <a:rPr lang="ko-KR" altLang="en-US" dirty="0" err="1" smtClean="0"/>
              <a:t>아멜리에</a:t>
            </a:r>
            <a:endParaRPr lang="en-US" altLang="ko-KR" dirty="0"/>
          </a:p>
          <a:p>
            <a:r>
              <a:rPr lang="ko-KR" altLang="en-US" dirty="0" smtClean="0"/>
              <a:t>사랑의 기술</a:t>
            </a:r>
            <a:endParaRPr lang="en-US" altLang="ko-KR" dirty="0" smtClean="0"/>
          </a:p>
          <a:p>
            <a:r>
              <a:rPr lang="ko-KR" altLang="en-US" dirty="0" smtClean="0"/>
              <a:t>취미는 사랑</a:t>
            </a:r>
            <a:endParaRPr lang="en-US" altLang="ko-KR" dirty="0" smtClean="0"/>
          </a:p>
          <a:p>
            <a:r>
              <a:rPr lang="ko-KR" altLang="en-US" dirty="0" smtClean="0"/>
              <a:t>강점 키 단점은 앉은키</a:t>
            </a:r>
            <a:endParaRPr lang="en-US" altLang="ko-KR" dirty="0" smtClean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352228" y="1568996"/>
            <a:ext cx="8519465" cy="1176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 dirty="0" smtClean="0"/>
              <a:t>행복의 열쇠는 세상과 타인에 대한</a:t>
            </a:r>
            <a:r>
              <a:rPr lang="en-US" altLang="ko-KR" sz="2800" dirty="0" smtClean="0"/>
              <a:t/>
            </a:r>
            <a:br>
              <a:rPr lang="en-US" altLang="ko-KR" sz="2800" dirty="0" smtClean="0"/>
            </a:br>
            <a:r>
              <a:rPr lang="ko-KR" altLang="en-US" sz="2800" dirty="0" smtClean="0"/>
              <a:t>진정한 관심과 사랑의 표현에 있다</a:t>
            </a:r>
            <a:r>
              <a:rPr lang="en-US" altLang="ko-KR" sz="2800" dirty="0" smtClean="0"/>
              <a:t>.</a:t>
            </a: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355762" y="2264668"/>
            <a:ext cx="8519465" cy="1176536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이웃들의 삶</a:t>
            </a:r>
            <a:endParaRPr lang="en-US" altLang="ko-KR" dirty="0" smtClean="0"/>
          </a:p>
          <a:p>
            <a:r>
              <a:rPr lang="ko-KR" altLang="en-US" dirty="0" smtClean="0"/>
              <a:t>생존</a:t>
            </a:r>
            <a:r>
              <a:rPr lang="en-US" altLang="ko-KR" dirty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경쟁</a:t>
            </a:r>
            <a:r>
              <a:rPr lang="en-US" altLang="ko-KR" dirty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불안</a:t>
            </a:r>
            <a:endParaRPr lang="en-US" altLang="ko-KR" dirty="0" smtClean="0"/>
          </a:p>
          <a:p>
            <a:r>
              <a:rPr lang="ko-KR" altLang="en-US" dirty="0" smtClean="0"/>
              <a:t>자신만의 삶의 방향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자신만의 꽃을 피우기도 전에</a:t>
            </a:r>
            <a:endParaRPr lang="en-US" altLang="ko-KR" dirty="0"/>
          </a:p>
          <a:p>
            <a:r>
              <a:rPr lang="ko-KR" altLang="en-US" dirty="0" smtClean="0"/>
              <a:t>열정으로 둔갑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자아실현을 위해서는 인간다운 삶을 희생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그것을 선택한 개인이 짊어져야 할 것으로 당연히 여김</a:t>
            </a:r>
            <a:r>
              <a:rPr lang="en-US" altLang="ko-KR" dirty="0" smtClean="0"/>
              <a:t>.</a:t>
            </a: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395536" y="3344788"/>
            <a:ext cx="8519465" cy="1176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내가 바라는 세상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 다양한 삶이 인간다운 형태로 꽃피우길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부제목 2"/>
          <p:cNvSpPr txBox="1">
            <a:spLocks/>
          </p:cNvSpPr>
          <p:nvPr/>
        </p:nvSpPr>
        <p:spPr>
          <a:xfrm>
            <a:off x="390268" y="4724105"/>
            <a:ext cx="8519465" cy="588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세상은 넓고 문제는 많고</a:t>
            </a:r>
            <a:endParaRPr lang="en-US" altLang="ko-KR" dirty="0" smtClean="0"/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373015" y="5505028"/>
            <a:ext cx="8519465" cy="588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NGO, NPO, </a:t>
            </a:r>
            <a:r>
              <a:rPr lang="ko-KR" altLang="en-US" dirty="0" smtClean="0"/>
              <a:t>시민단체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사회운동 활동가</a:t>
            </a:r>
            <a:endParaRPr lang="en-US" altLang="ko-KR" dirty="0" smtClean="0"/>
          </a:p>
        </p:txBody>
      </p:sp>
      <p:sp>
        <p:nvSpPr>
          <p:cNvPr id="11" name="부제목 2"/>
          <p:cNvSpPr txBox="1">
            <a:spLocks/>
          </p:cNvSpPr>
          <p:nvPr/>
        </p:nvSpPr>
        <p:spPr>
          <a:xfrm>
            <a:off x="395536" y="6081092"/>
            <a:ext cx="8519465" cy="267650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후원금 일부 기관에만 모임</a:t>
            </a:r>
            <a:r>
              <a:rPr lang="en-US" altLang="ko-KR" dirty="0" smtClean="0"/>
              <a:t>/ </a:t>
            </a:r>
            <a:r>
              <a:rPr lang="ko-KR" altLang="en-US" dirty="0" smtClean="0"/>
              <a:t>이외에 대다수 단체들은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영세한 삶이 보장된 길</a:t>
            </a:r>
            <a:endParaRPr lang="en-US" altLang="ko-KR" dirty="0" smtClean="0"/>
          </a:p>
          <a:p>
            <a:r>
              <a:rPr lang="ko-KR" altLang="en-US" dirty="0" smtClean="0"/>
              <a:t>나 대신 혹은 누구 대신해서 이런 일 하는 사람들</a:t>
            </a:r>
            <a:endParaRPr lang="en-US" altLang="ko-KR" dirty="0" smtClean="0"/>
          </a:p>
          <a:p>
            <a:r>
              <a:rPr lang="ko-KR" altLang="en-US" dirty="0" smtClean="0"/>
              <a:t>어려워야 하는 게 당연한가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친구한테 밥 한번 못사는 게 당연한가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연애 못하는 게 당연한가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결혼 못하는 게 당연한가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신혼 반 지하부터 시작하는 게 당연한가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이 모양이면 앞으로 누가 이 일을 하겠나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미션 달성 운영비도 없다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결국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각자의 미션 달성 어렵고 좋은 세상은 더디게 온다</a:t>
            </a:r>
            <a:r>
              <a:rPr lang="en-US" altLang="ko-KR" dirty="0" smtClean="0"/>
              <a:t>.</a:t>
            </a:r>
          </a:p>
        </p:txBody>
      </p:sp>
      <p:sp>
        <p:nvSpPr>
          <p:cNvPr id="12" name="부제목 2"/>
          <p:cNvSpPr txBox="1">
            <a:spLocks/>
          </p:cNvSpPr>
          <p:nvPr/>
        </p:nvSpPr>
        <p:spPr>
          <a:xfrm>
            <a:off x="323528" y="8457356"/>
            <a:ext cx="8519465" cy="14523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 smtClean="0"/>
          </a:p>
        </p:txBody>
      </p:sp>
      <p:sp>
        <p:nvSpPr>
          <p:cNvPr id="13" name="부제목 2"/>
          <p:cNvSpPr txBox="1">
            <a:spLocks/>
          </p:cNvSpPr>
          <p:nvPr/>
        </p:nvSpPr>
        <p:spPr>
          <a:xfrm>
            <a:off x="445023" y="8469560"/>
            <a:ext cx="8519465" cy="1338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이 사회에 어떤 게 필요할까</a:t>
            </a:r>
            <a:endParaRPr lang="en-US" altLang="ko-KR" dirty="0" smtClean="0"/>
          </a:p>
          <a:p>
            <a:r>
              <a:rPr lang="ko-KR" altLang="en-US" dirty="0" smtClean="0"/>
              <a:t>내가 할 수 있는 일이 없을까</a:t>
            </a:r>
            <a:r>
              <a:rPr lang="en-US" altLang="ko-KR" dirty="0" smtClean="0"/>
              <a:t>?</a:t>
            </a:r>
          </a:p>
        </p:txBody>
      </p:sp>
      <p:sp>
        <p:nvSpPr>
          <p:cNvPr id="15" name="부제목 2"/>
          <p:cNvSpPr txBox="1">
            <a:spLocks/>
          </p:cNvSpPr>
          <p:nvPr/>
        </p:nvSpPr>
        <p:spPr>
          <a:xfrm>
            <a:off x="323528" y="9651590"/>
            <a:ext cx="8519465" cy="133825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난 미디어</a:t>
            </a:r>
            <a:r>
              <a:rPr lang="en-US" altLang="ko-KR" dirty="0"/>
              <a:t> </a:t>
            </a:r>
            <a:r>
              <a:rPr lang="en-US" altLang="ko-KR" dirty="0" smtClean="0"/>
              <a:t>&amp; </a:t>
            </a:r>
            <a:r>
              <a:rPr lang="ko-KR" altLang="en-US" dirty="0" smtClean="0"/>
              <a:t>경영학</a:t>
            </a:r>
            <a:r>
              <a:rPr lang="en-US" altLang="ko-KR" dirty="0" smtClean="0"/>
              <a:t> </a:t>
            </a:r>
            <a:r>
              <a:rPr lang="ko-KR" altLang="en-US" dirty="0" smtClean="0"/>
              <a:t>전공했어</a:t>
            </a:r>
            <a:endParaRPr lang="en-US" altLang="ko-KR" dirty="0" smtClean="0"/>
          </a:p>
          <a:p>
            <a:r>
              <a:rPr lang="ko-KR" altLang="en-US" dirty="0" smtClean="0"/>
              <a:t>요즘 맨날 </a:t>
            </a:r>
            <a:r>
              <a:rPr lang="en-US" altLang="ko-KR" dirty="0" smtClean="0"/>
              <a:t>ICT </a:t>
            </a:r>
            <a:r>
              <a:rPr lang="ko-KR" altLang="en-US" dirty="0" smtClean="0"/>
              <a:t>어쩌고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스마트폰</a:t>
            </a:r>
            <a:r>
              <a:rPr lang="en-US" altLang="ko-KR" dirty="0" smtClean="0"/>
              <a:t>, IOT </a:t>
            </a:r>
            <a:r>
              <a:rPr lang="ko-KR" altLang="en-US" dirty="0" smtClean="0"/>
              <a:t>흐름이 있어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그래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이들을 위한 기부 유통 플랫폼을 만들자</a:t>
            </a:r>
            <a:r>
              <a:rPr lang="en-US" altLang="ko-KR" dirty="0" smtClean="0"/>
              <a:t>!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4110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부제목 2"/>
          <p:cNvSpPr txBox="1">
            <a:spLocks/>
          </p:cNvSpPr>
          <p:nvPr/>
        </p:nvSpPr>
        <p:spPr>
          <a:xfrm>
            <a:off x="352228" y="1592188"/>
            <a:ext cx="8519465" cy="1176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행복</a:t>
            </a: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은 세상과 타인에 대한</a:t>
            </a:r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/>
            </a:r>
            <a:b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</a:br>
            <a:r>
              <a:rPr lang="ko-KR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진정한 관심과 사랑의 표현에 있다</a:t>
            </a:r>
            <a:r>
              <a:rPr lang="en-US" altLang="ko-KR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390268" y="3128764"/>
            <a:ext cx="8519465" cy="588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세상은 넓고 문제는 많고</a:t>
            </a:r>
            <a:r>
              <a:rPr lang="en-US" altLang="ko-KR" dirty="0" smtClean="0"/>
              <a:t>.</a:t>
            </a:r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373015" y="4280892"/>
            <a:ext cx="8519465" cy="5882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NGO, NPO, </a:t>
            </a:r>
            <a:r>
              <a:rPr lang="ko-KR" altLang="en-US" dirty="0" smtClean="0"/>
              <a:t>시민단체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사회운동 활동가</a:t>
            </a:r>
            <a:r>
              <a:rPr lang="en-US" altLang="ko-KR" dirty="0" smtClean="0"/>
              <a:t>.</a:t>
            </a:r>
          </a:p>
        </p:txBody>
      </p:sp>
      <p:sp>
        <p:nvSpPr>
          <p:cNvPr id="7" name="부제목 2"/>
          <p:cNvSpPr txBox="1">
            <a:spLocks/>
          </p:cNvSpPr>
          <p:nvPr/>
        </p:nvSpPr>
        <p:spPr>
          <a:xfrm>
            <a:off x="348928" y="1591692"/>
            <a:ext cx="8519465" cy="11765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/>
              <a:t>행복은 세상과 타인에 대한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ko-KR" altLang="en-US" dirty="0"/>
              <a:t>진정한 관심과 사랑의 표현에 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73225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-320352" y="78799"/>
            <a:ext cx="9698396" cy="855195"/>
            <a:chOff x="-320352" y="78799"/>
            <a:chExt cx="9698396" cy="855195"/>
          </a:xfrm>
        </p:grpSpPr>
        <p:grpSp>
          <p:nvGrpSpPr>
            <p:cNvPr id="5" name="그룹 4"/>
            <p:cNvGrpSpPr/>
            <p:nvPr/>
          </p:nvGrpSpPr>
          <p:grpSpPr>
            <a:xfrm>
              <a:off x="-320352" y="78799"/>
              <a:ext cx="9698396" cy="855195"/>
              <a:chOff x="-747493" y="153220"/>
              <a:chExt cx="22629593" cy="1662880"/>
            </a:xfrm>
          </p:grpSpPr>
          <p:sp>
            <p:nvSpPr>
              <p:cNvPr id="7" name="Rectangle 130"/>
              <p:cNvSpPr>
                <a:spLocks/>
              </p:cNvSpPr>
              <p:nvPr/>
            </p:nvSpPr>
            <p:spPr bwMode="auto">
              <a:xfrm>
                <a:off x="-127000" y="850900"/>
                <a:ext cx="22009100" cy="965200"/>
              </a:xfrm>
              <a:prstGeom prst="rect">
                <a:avLst/>
              </a:prstGeom>
              <a:solidFill>
                <a:srgbClr val="214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31F3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pic>
            <p:nvPicPr>
              <p:cNvPr id="8" name="Picture 225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875" y="800100"/>
                <a:ext cx="21359813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0195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0195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9" name="Rectangle 132"/>
              <p:cNvSpPr>
                <a:spLocks/>
              </p:cNvSpPr>
              <p:nvPr/>
            </p:nvSpPr>
            <p:spPr bwMode="auto">
              <a:xfrm>
                <a:off x="-747493" y="153220"/>
                <a:ext cx="5921375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200" b="1" kern="0" dirty="0" smtClean="0">
                    <a:solidFill>
                      <a:srgbClr val="333399"/>
                    </a:solidFill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1</a:t>
                </a:r>
                <a:r>
                  <a:rPr kumimoji="0" lang="en-US" altLang="ko-KR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.</a:t>
                </a:r>
                <a:r>
                  <a:rPr kumimoji="0" lang="ko-KR" altLang="en-US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배경 및 동기</a:t>
                </a:r>
                <a:endParaRPr kumimoji="0" lang="ko-KR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YDIYGO140-KSCpc-EUC-H" charset="0"/>
                </a:endParaRPr>
              </a:p>
            </p:txBody>
          </p:sp>
        </p:grpSp>
        <p:sp>
          <p:nvSpPr>
            <p:cNvPr id="6" name="직사각형 5"/>
            <p:cNvSpPr/>
            <p:nvPr/>
          </p:nvSpPr>
          <p:spPr bwMode="auto">
            <a:xfrm>
              <a:off x="-6802" y="439288"/>
              <a:ext cx="783091" cy="491564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42195" tIns="21097" rIns="42195" bIns="21097" numCol="1" spcCol="0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2194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charset="0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006548" y="3059668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 smtClean="0"/>
              <a:t>세상에 많은 문제들</a:t>
            </a:r>
            <a:endParaRPr lang="ko-KR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71818859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/>
          <p:cNvGrpSpPr/>
          <p:nvPr/>
        </p:nvGrpSpPr>
        <p:grpSpPr>
          <a:xfrm>
            <a:off x="-320352" y="78799"/>
            <a:ext cx="9698396" cy="855195"/>
            <a:chOff x="-320352" y="78799"/>
            <a:chExt cx="9698396" cy="855195"/>
          </a:xfrm>
        </p:grpSpPr>
        <p:grpSp>
          <p:nvGrpSpPr>
            <p:cNvPr id="15" name="그룹 14"/>
            <p:cNvGrpSpPr/>
            <p:nvPr/>
          </p:nvGrpSpPr>
          <p:grpSpPr>
            <a:xfrm>
              <a:off x="-320352" y="78799"/>
              <a:ext cx="9698396" cy="855195"/>
              <a:chOff x="-747493" y="153220"/>
              <a:chExt cx="22629593" cy="1662880"/>
            </a:xfrm>
          </p:grpSpPr>
          <p:sp>
            <p:nvSpPr>
              <p:cNvPr id="20" name="Rectangle 130"/>
              <p:cNvSpPr>
                <a:spLocks/>
              </p:cNvSpPr>
              <p:nvPr/>
            </p:nvSpPr>
            <p:spPr bwMode="auto">
              <a:xfrm>
                <a:off x="-127000" y="850900"/>
                <a:ext cx="22009100" cy="965200"/>
              </a:xfrm>
              <a:prstGeom prst="rect">
                <a:avLst/>
              </a:prstGeom>
              <a:solidFill>
                <a:srgbClr val="2143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31F3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2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Gill Sans" charset="0"/>
                </a:endParaRPr>
              </a:p>
            </p:txBody>
          </p:sp>
          <p:pic>
            <p:nvPicPr>
              <p:cNvPr id="21" name="Picture 225"/>
              <p:cNvPicPr>
                <a:picLocks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-15875" y="800100"/>
                <a:ext cx="21359813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0195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0195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4" name="Rectangle 132"/>
              <p:cNvSpPr>
                <a:spLocks/>
              </p:cNvSpPr>
              <p:nvPr/>
            </p:nvSpPr>
            <p:spPr bwMode="auto">
              <a:xfrm>
                <a:off x="-747493" y="153220"/>
                <a:ext cx="5921375" cy="736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marL="0" marR="0" lvl="0" indent="0" algn="ctr" defTabSz="91440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ko-KR" sz="2200" b="1" kern="0" dirty="0" smtClean="0">
                    <a:solidFill>
                      <a:srgbClr val="333399"/>
                    </a:solidFill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1</a:t>
                </a:r>
                <a:r>
                  <a:rPr kumimoji="0" lang="en-US" altLang="ko-KR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.</a:t>
                </a:r>
                <a:r>
                  <a:rPr kumimoji="0" lang="ko-KR" altLang="en-US" sz="2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rgbClr val="333399"/>
                    </a:solidFill>
                    <a:effectLst/>
                    <a:uLnTx/>
                    <a:uFillTx/>
                    <a:latin typeface="맑은 고딕" pitchFamily="50" charset="-127"/>
                    <a:ea typeface="맑은 고딕" pitchFamily="50" charset="-127"/>
                    <a:sym typeface="YDIYGO140-KSCpc-EUC-H" charset="0"/>
                  </a:rPr>
                  <a:t>배경 및 동기</a:t>
                </a:r>
                <a:endParaRPr kumimoji="0" lang="ko-KR" altLang="en-US" sz="2200" b="1" i="0" u="none" strike="noStrike" kern="0" cap="none" spc="0" normalizeH="0" baseline="0" noProof="0" dirty="0">
                  <a:ln>
                    <a:noFill/>
                  </a:ln>
                  <a:solidFill>
                    <a:srgbClr val="333399"/>
                  </a:solidFill>
                  <a:effectLst/>
                  <a:uLnTx/>
                  <a:uFillTx/>
                  <a:latin typeface="맑은 고딕" pitchFamily="50" charset="-127"/>
                  <a:ea typeface="맑은 고딕" pitchFamily="50" charset="-127"/>
                  <a:sym typeface="YDIYGO140-KSCpc-EUC-H" charset="0"/>
                </a:endParaRPr>
              </a:p>
            </p:txBody>
          </p:sp>
        </p:grpSp>
        <p:sp>
          <p:nvSpPr>
            <p:cNvPr id="16" name="직사각형 15"/>
            <p:cNvSpPr/>
            <p:nvPr/>
          </p:nvSpPr>
          <p:spPr bwMode="auto">
            <a:xfrm>
              <a:off x="-6802" y="439288"/>
              <a:ext cx="783091" cy="491564"/>
            </a:xfrm>
            <a:prstGeom prst="rect">
              <a:avLst/>
            </a:prstGeom>
            <a:solidFill>
              <a:srgbClr val="FFFFFF">
                <a:alpha val="24000"/>
              </a:srgb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42195" tIns="21097" rIns="42195" bIns="21097" numCol="1" spcCol="0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421948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sym typeface="Gill Sans" charset="0"/>
              </a:endParaRPr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3637885" y="2347506"/>
            <a:ext cx="1674908" cy="1945590"/>
            <a:chOff x="3637885" y="2132856"/>
            <a:chExt cx="1674908" cy="1945590"/>
          </a:xfrm>
        </p:grpSpPr>
        <p:grpSp>
          <p:nvGrpSpPr>
            <p:cNvPr id="25" name="그룹 24"/>
            <p:cNvGrpSpPr/>
            <p:nvPr/>
          </p:nvGrpSpPr>
          <p:grpSpPr>
            <a:xfrm>
              <a:off x="3637885" y="2132856"/>
              <a:ext cx="1674908" cy="1945590"/>
              <a:chOff x="8315369" y="1988840"/>
              <a:chExt cx="1206132" cy="1440160"/>
            </a:xfrm>
          </p:grpSpPr>
          <p:pic>
            <p:nvPicPr>
              <p:cNvPr id="26" name="Picture 2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0792157">
                <a:off x="8315369" y="1988840"/>
                <a:ext cx="1205293" cy="736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7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32495" y="2721474"/>
                <a:ext cx="1189006" cy="7075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>
                        <a:alpha val="79999"/>
                      </a:srgbClr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>
                        <a:alpha val="79999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8" name="TextBox 27"/>
            <p:cNvSpPr txBox="1"/>
            <p:nvPr/>
          </p:nvSpPr>
          <p:spPr>
            <a:xfrm>
              <a:off x="3872633" y="2780928"/>
              <a:ext cx="124264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b="1" dirty="0" smtClean="0">
                  <a:solidFill>
                    <a:schemeClr val="bg1"/>
                  </a:solidFill>
                </a:rPr>
                <a:t>3</a:t>
              </a:r>
              <a:r>
                <a:rPr lang="ko-KR" altLang="en-US" sz="3200" b="1" dirty="0" smtClean="0">
                  <a:solidFill>
                    <a:schemeClr val="bg1"/>
                  </a:solidFill>
                </a:rPr>
                <a:t>섹터</a:t>
              </a:r>
              <a:endParaRPr lang="ko-KR" altLang="en-US" sz="32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5230511" y="3241149"/>
            <a:ext cx="2190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NGO,NPO,</a:t>
            </a:r>
            <a:r>
              <a:rPr lang="ko-KR" altLang="en-US" dirty="0" smtClean="0"/>
              <a:t>시민단체</a:t>
            </a:r>
            <a:endParaRPr lang="ko-KR" altLang="en-US" dirty="0"/>
          </a:p>
        </p:txBody>
      </p:sp>
      <p:grpSp>
        <p:nvGrpSpPr>
          <p:cNvPr id="36" name="그룹 35"/>
          <p:cNvGrpSpPr/>
          <p:nvPr/>
        </p:nvGrpSpPr>
        <p:grpSpPr>
          <a:xfrm>
            <a:off x="1187624" y="1691516"/>
            <a:ext cx="6480720" cy="4113748"/>
            <a:chOff x="1187624" y="1691516"/>
            <a:chExt cx="6480720" cy="4113748"/>
          </a:xfrm>
        </p:grpSpPr>
        <p:sp>
          <p:nvSpPr>
            <p:cNvPr id="30" name="타원 29"/>
            <p:cNvSpPr/>
            <p:nvPr/>
          </p:nvSpPr>
          <p:spPr>
            <a:xfrm>
              <a:off x="2268600" y="4154285"/>
              <a:ext cx="1368152" cy="13415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/>
                <a:t>시장</a:t>
              </a:r>
              <a:endParaRPr lang="ko-KR" altLang="en-US" sz="2800" b="1" dirty="0"/>
            </a:p>
          </p:txBody>
        </p:sp>
        <p:sp>
          <p:nvSpPr>
            <p:cNvPr id="31" name="타원 30"/>
            <p:cNvSpPr/>
            <p:nvPr/>
          </p:nvSpPr>
          <p:spPr>
            <a:xfrm>
              <a:off x="5292080" y="4154284"/>
              <a:ext cx="1368152" cy="134159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800" b="1" dirty="0" smtClean="0"/>
                <a:t>정부</a:t>
              </a:r>
              <a:endParaRPr lang="ko-KR" altLang="en-US" sz="2800" b="1" dirty="0"/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187624" y="1691516"/>
              <a:ext cx="6480720" cy="4113748"/>
              <a:chOff x="1153716" y="1691516"/>
              <a:chExt cx="6480720" cy="4113748"/>
            </a:xfrm>
          </p:grpSpPr>
          <p:sp>
            <p:nvSpPr>
              <p:cNvPr id="29" name="직사각형 28"/>
              <p:cNvSpPr/>
              <p:nvPr/>
            </p:nvSpPr>
            <p:spPr>
              <a:xfrm>
                <a:off x="1225724" y="2060848"/>
                <a:ext cx="6408712" cy="3744416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1153716" y="1691516"/>
                <a:ext cx="64633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dirty="0" smtClean="0"/>
                  <a:t>사회</a:t>
                </a:r>
                <a:endParaRPr lang="ko-KR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304598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3">
          <a:schemeClr val="accent3"/>
        </a:lnRef>
        <a:fillRef idx="0">
          <a:schemeClr val="accent3"/>
        </a:fillRef>
        <a:effectRef idx="2">
          <a:schemeClr val="accent3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제목 및 부제">
  <a:themeElements>
    <a:clrScheme name="">
      <a:dk1>
        <a:srgbClr val="000000"/>
      </a:dk1>
      <a:lt1>
        <a:srgbClr val="FFFFFF"/>
      </a:lt1>
      <a:dk2>
        <a:srgbClr val="000000"/>
      </a:dk2>
      <a:lt2>
        <a:srgbClr val="6B86AC"/>
      </a:lt2>
      <a:accent1>
        <a:srgbClr val="21437C"/>
      </a:accent1>
      <a:accent2>
        <a:srgbClr val="333399"/>
      </a:accent2>
      <a:accent3>
        <a:srgbClr val="FFFFFF"/>
      </a:accent3>
      <a:accent4>
        <a:srgbClr val="000000"/>
      </a:accent4>
      <a:accent5>
        <a:srgbClr val="ABB0BF"/>
      </a:accent5>
      <a:accent6>
        <a:srgbClr val="2D2D8A"/>
      </a:accent6>
      <a:hlink>
        <a:srgbClr val="009999"/>
      </a:hlink>
      <a:folHlink>
        <a:srgbClr val="99CC00"/>
      </a:folHlink>
    </a:clrScheme>
    <a:fontScheme name="제목 및 부제">
      <a:majorFont>
        <a:latin typeface="Gill Sans"/>
        <a:ea typeface="ヒラギノ角ゴ ProN W3"/>
        <a:cs typeface="ヒラギノ角ゴ ProN W3"/>
      </a:majorFont>
      <a:minorFont>
        <a:latin typeface="Gill Sans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56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제목 및 부제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2259</Words>
  <Application>Microsoft Office PowerPoint</Application>
  <PresentationFormat>화면 슬라이드 쇼(4:3)</PresentationFormat>
  <Paragraphs>596</Paragraphs>
  <Slides>41</Slides>
  <Notes>31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41</vt:i4>
      </vt:variant>
    </vt:vector>
  </HeadingPairs>
  <TitlesOfParts>
    <vt:vector size="43" baseType="lpstr">
      <vt:lpstr>Office 테마</vt:lpstr>
      <vt:lpstr>제목 및 부제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아이엠은</vt:lpstr>
      <vt:lpstr>PowerPoint 프레젠테이션</vt:lpstr>
      <vt:lpstr>전문가에게 자문을 구하고 있습니다!</vt:lpstr>
      <vt:lpstr>공부하고 있습니다!</vt:lpstr>
      <vt:lpstr>아이디어 더 있습니다!</vt:lpstr>
      <vt:lpstr>PowerPoint 프레젠테이션</vt:lpstr>
    </vt:vector>
  </TitlesOfParts>
  <Company>Hewlett-Packard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</dc:creator>
  <cp:lastModifiedBy>hp</cp:lastModifiedBy>
  <cp:revision>189</cp:revision>
  <dcterms:created xsi:type="dcterms:W3CDTF">2014-05-29T08:15:18Z</dcterms:created>
  <dcterms:modified xsi:type="dcterms:W3CDTF">2014-07-09T04:21:03Z</dcterms:modified>
</cp:coreProperties>
</file>